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89" r:id="rId2"/>
    <p:sldId id="403" r:id="rId3"/>
    <p:sldId id="406" r:id="rId4"/>
    <p:sldId id="390" r:id="rId5"/>
    <p:sldId id="408" r:id="rId6"/>
    <p:sldId id="415" r:id="rId7"/>
    <p:sldId id="412" r:id="rId8"/>
    <p:sldId id="410" r:id="rId9"/>
    <p:sldId id="416" r:id="rId10"/>
    <p:sldId id="358" r:id="rId11"/>
    <p:sldId id="419" r:id="rId12"/>
    <p:sldId id="420" r:id="rId13"/>
    <p:sldId id="417" r:id="rId14"/>
    <p:sldId id="422" r:id="rId15"/>
    <p:sldId id="287" r:id="rId16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81633"/>
  </p:normalViewPr>
  <p:slideViewPr>
    <p:cSldViewPr snapToGrid="0" snapToObjects="1">
      <p:cViewPr varScale="1">
        <p:scale>
          <a:sx n="138" d="100"/>
          <a:sy n="138" d="100"/>
        </p:scale>
        <p:origin x="4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21.png>
</file>

<file path=ppt/media/image22.png>
</file>

<file path=ppt/media/image25.png>
</file>

<file path=ppt/media/image26.tiff>
</file>

<file path=ppt/media/image27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CLASS: </a:t>
            </a:r>
          </a:p>
          <a:p>
            <a:r>
              <a:rPr lang="en-US" dirty="0"/>
              <a:t>  - Need to merge the conflict branch right before class.</a:t>
            </a:r>
          </a:p>
          <a:p>
            <a:r>
              <a:rPr lang="en-US" dirty="0"/>
              <a:t>  - This branch will change all of the lines that are touched by the round2 issues.</a:t>
            </a:r>
          </a:p>
          <a:p>
            <a:r>
              <a:rPr lang="en-US" dirty="0"/>
              <a:t>  - That will change everyone’s PR from</a:t>
            </a:r>
          </a:p>
          <a:p>
            <a:r>
              <a:rPr lang="en-US" dirty="0"/>
              <a:t>    - can be merged automatically</a:t>
            </a:r>
          </a:p>
          <a:p>
            <a:r>
              <a:rPr lang="en-US" dirty="0"/>
              <a:t>    - to contains conflicts.</a:t>
            </a:r>
          </a:p>
          <a:p>
            <a:endParaRPr lang="en-US" dirty="0"/>
          </a:p>
          <a:p>
            <a:r>
              <a:rPr lang="en-US" dirty="0"/>
              <a:t>In the activity due today you</a:t>
            </a:r>
          </a:p>
          <a:p>
            <a:r>
              <a:rPr lang="en-US" dirty="0"/>
              <a:t>  -addressed another issue</a:t>
            </a:r>
          </a:p>
          <a:p>
            <a:r>
              <a:rPr lang="en-US" dirty="0"/>
              <a:t>    - adding a link to the README</a:t>
            </a:r>
          </a:p>
          <a:p>
            <a:r>
              <a:rPr lang="en-US" dirty="0"/>
              <a:t>  - made a pull request for that change to the upstream.</a:t>
            </a:r>
          </a:p>
          <a:p>
            <a:endParaRPr lang="en-US" dirty="0"/>
          </a:p>
          <a:p>
            <a:r>
              <a:rPr lang="en-US" dirty="0"/>
              <a:t>Today we’ll do a quick overview of how you got there.</a:t>
            </a:r>
          </a:p>
          <a:p>
            <a:endParaRPr lang="en-US" dirty="0"/>
          </a:p>
          <a:p>
            <a:r>
              <a:rPr lang="en-US" dirty="0"/>
              <a:t>Then we will see </a:t>
            </a:r>
          </a:p>
          <a:p>
            <a:r>
              <a:rPr lang="en-US" dirty="0"/>
              <a:t>  - What can happen when multiple changes conflict.</a:t>
            </a:r>
          </a:p>
          <a:p>
            <a:r>
              <a:rPr lang="en-US" dirty="0"/>
              <a:t>  - We have been careful to this point to ensure that each change was independent.</a:t>
            </a:r>
          </a:p>
          <a:p>
            <a:r>
              <a:rPr lang="en-US" dirty="0"/>
              <a:t>    - So your change did not affect anyone else's</a:t>
            </a:r>
          </a:p>
          <a:p>
            <a:r>
              <a:rPr lang="en-US" dirty="0"/>
              <a:t>    - And theirs did not affect yours.</a:t>
            </a:r>
          </a:p>
          <a:p>
            <a:r>
              <a:rPr lang="en-US" dirty="0"/>
              <a:t>  - But clearly with multiple people working asynchronously in a distributed community</a:t>
            </a:r>
          </a:p>
          <a:p>
            <a:r>
              <a:rPr lang="en-US" dirty="0"/>
              <a:t>    - it is possible that concurrent changes </a:t>
            </a:r>
          </a:p>
          <a:p>
            <a:r>
              <a:rPr lang="en-US" dirty="0"/>
              <a:t>    - by different people</a:t>
            </a:r>
          </a:p>
          <a:p>
            <a:r>
              <a:rPr lang="en-US" dirty="0"/>
              <a:t>    - will interact in was that conflict.</a:t>
            </a:r>
          </a:p>
          <a:p>
            <a:r>
              <a:rPr lang="en-US" dirty="0"/>
              <a:t>  - When we try to bring those changes together </a:t>
            </a:r>
          </a:p>
          <a:p>
            <a:r>
              <a:rPr lang="en-US" dirty="0"/>
              <a:t>    - They create what is called a </a:t>
            </a:r>
            <a:r>
              <a:rPr lang="en-US" b="1" dirty="0"/>
              <a:t>merge conflict.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with the upstream changes in your local repo</a:t>
            </a:r>
          </a:p>
          <a:p>
            <a:r>
              <a:rPr lang="en-US" dirty="0"/>
              <a:t>You resolve the conflict by</a:t>
            </a:r>
          </a:p>
          <a:p>
            <a:r>
              <a:rPr lang="en-US" dirty="0"/>
              <a:t>  - merging the changes </a:t>
            </a:r>
          </a:p>
          <a:p>
            <a:r>
              <a:rPr lang="en-US" dirty="0"/>
              <a:t>    - from the main branch</a:t>
            </a:r>
          </a:p>
          <a:p>
            <a:r>
              <a:rPr lang="en-US" dirty="0"/>
              <a:t>    - into your feature branch</a:t>
            </a:r>
          </a:p>
          <a:p>
            <a:endParaRPr lang="en-US" dirty="0"/>
          </a:p>
          <a:p>
            <a:r>
              <a:rPr lang="en-US" dirty="0"/>
              <a:t>For example here:</a:t>
            </a:r>
          </a:p>
          <a:p>
            <a:r>
              <a:rPr lang="en-US" dirty="0"/>
              <a:t>  - pig is taken from main</a:t>
            </a:r>
          </a:p>
          <a:p>
            <a:r>
              <a:rPr lang="en-US" dirty="0"/>
              <a:t>  - an oink oink is taken from your branch</a:t>
            </a:r>
          </a:p>
          <a:p>
            <a:r>
              <a:rPr lang="en-US" dirty="0"/>
              <a:t>  - a blending of the two colors is used to indicate this.</a:t>
            </a:r>
          </a:p>
          <a:p>
            <a:endParaRPr lang="en-US" dirty="0"/>
          </a:p>
          <a:p>
            <a:r>
              <a:rPr lang="en-US" dirty="0"/>
              <a:t>Might seem backwards</a:t>
            </a:r>
          </a:p>
          <a:p>
            <a:r>
              <a:rPr lang="en-US" dirty="0"/>
              <a:t>  - We want the changes in main</a:t>
            </a:r>
          </a:p>
          <a:p>
            <a:r>
              <a:rPr lang="en-US" dirty="0"/>
              <a:t>  - Ask: Why not merge into the main branch?</a:t>
            </a:r>
          </a:p>
          <a:p>
            <a:r>
              <a:rPr lang="en-US" dirty="0"/>
              <a:t>    - recall that we don’t ever merge into main</a:t>
            </a:r>
          </a:p>
          <a:p>
            <a:r>
              <a:rPr lang="en-US" dirty="0"/>
              <a:t>    - we leave that to the maintainers</a:t>
            </a:r>
          </a:p>
          <a:p>
            <a:endParaRPr lang="en-US" dirty="0"/>
          </a:p>
          <a:p>
            <a:r>
              <a:rPr lang="en-US" dirty="0"/>
              <a:t>By doing the merge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we have told git how we want that conflict to be resolved.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So, the feature branch can now be merged automatically.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Can also now think of it this way: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- the changes in the blue/fuchsia commit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- can be applied after the changes in the fuchsia commit.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- without any conflict.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a merge conflict occurs</a:t>
            </a:r>
          </a:p>
          <a:p>
            <a:r>
              <a:rPr lang="en-US" dirty="0"/>
              <a:t>  - git will place text directly into the conflicting files</a:t>
            </a:r>
          </a:p>
          <a:p>
            <a:r>
              <a:rPr lang="en-US" dirty="0"/>
              <a:t>  - to represent the conflict</a:t>
            </a:r>
          </a:p>
          <a:p>
            <a:endParaRPr lang="en-US" dirty="0"/>
          </a:p>
          <a:p>
            <a:r>
              <a:rPr lang="en-US" dirty="0"/>
              <a:t>Ask</a:t>
            </a:r>
          </a:p>
          <a:p>
            <a:r>
              <a:rPr lang="en-US" dirty="0"/>
              <a:t>  - What do you think we are seeing here?</a:t>
            </a:r>
          </a:p>
          <a:p>
            <a:endParaRPr lang="en-US" dirty="0"/>
          </a:p>
          <a:p>
            <a:r>
              <a:rPr lang="en-US" dirty="0"/>
              <a:t>  - the three versions of the conflicting content</a:t>
            </a:r>
          </a:p>
          <a:p>
            <a:r>
              <a:rPr lang="en-US" dirty="0"/>
              <a:t>    - the feature branch</a:t>
            </a:r>
          </a:p>
          <a:p>
            <a:r>
              <a:rPr lang="en-US" dirty="0"/>
              <a:t>    - the best common ancestor</a:t>
            </a:r>
          </a:p>
          <a:p>
            <a:r>
              <a:rPr lang="en-US" dirty="0"/>
              <a:t>    - the main branch</a:t>
            </a:r>
          </a:p>
          <a:p>
            <a:endParaRPr lang="en-US" dirty="0"/>
          </a:p>
          <a:p>
            <a:r>
              <a:rPr lang="en-US" dirty="0"/>
              <a:t>The conflict is indicated by</a:t>
            </a:r>
          </a:p>
          <a:p>
            <a:r>
              <a:rPr lang="en-US" dirty="0"/>
              <a:t>  - “Chevrons”</a:t>
            </a:r>
          </a:p>
          <a:p>
            <a:r>
              <a:rPr lang="en-US" dirty="0"/>
              <a:t>    - Aligned V shapes</a:t>
            </a:r>
          </a:p>
          <a:p>
            <a:r>
              <a:rPr lang="en-US" dirty="0"/>
              <a:t>    - Often on military uniforms to indicate rank</a:t>
            </a:r>
          </a:p>
          <a:p>
            <a:r>
              <a:rPr lang="en-US" dirty="0"/>
              <a:t>    - also often used for directional road markings.</a:t>
            </a:r>
          </a:p>
          <a:p>
            <a:endParaRPr lang="en-US" dirty="0"/>
          </a:p>
          <a:p>
            <a:r>
              <a:rPr lang="en-US" dirty="0"/>
              <a:t>The other symbols</a:t>
            </a:r>
          </a:p>
          <a:p>
            <a:r>
              <a:rPr lang="en-US" dirty="0"/>
              <a:t>  - ||||||| fc40270</a:t>
            </a:r>
          </a:p>
          <a:p>
            <a:r>
              <a:rPr lang="en-US" dirty="0"/>
              <a:t>    - the SHA of the best common ancestor</a:t>
            </a:r>
          </a:p>
          <a:p>
            <a:r>
              <a:rPr lang="en-US" dirty="0"/>
              <a:t>  - ======</a:t>
            </a:r>
          </a:p>
          <a:p>
            <a:r>
              <a:rPr lang="en-US" dirty="0"/>
              <a:t>    - just a divider before the main branch.</a:t>
            </a:r>
          </a:p>
          <a:p>
            <a:endParaRPr lang="en-US" dirty="0"/>
          </a:p>
          <a:p>
            <a:r>
              <a:rPr lang="en-US" dirty="0"/>
              <a:t>You can simply edit the file:</a:t>
            </a:r>
          </a:p>
          <a:p>
            <a:r>
              <a:rPr lang="en-US" dirty="0"/>
              <a:t>  - Open it in any editor you want</a:t>
            </a:r>
          </a:p>
          <a:p>
            <a:r>
              <a:rPr lang="en-US" dirty="0"/>
              <a:t>  - Make everything between the chevrons look the way you want.</a:t>
            </a:r>
          </a:p>
          <a:p>
            <a:r>
              <a:rPr lang="en-US" dirty="0"/>
              <a:t>    - Just edit it down to the correct blended version.</a:t>
            </a:r>
          </a:p>
          <a:p>
            <a:r>
              <a:rPr lang="en-US" dirty="0"/>
              <a:t>  - Remove the chevrons</a:t>
            </a:r>
          </a:p>
          <a:p>
            <a:r>
              <a:rPr lang="en-US" dirty="0"/>
              <a:t>  - Save and exit</a:t>
            </a:r>
          </a:p>
          <a:p>
            <a:endParaRPr lang="en-US" dirty="0"/>
          </a:p>
          <a:p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2046247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GUI merge tool will display the same information</a:t>
            </a:r>
          </a:p>
          <a:p>
            <a:r>
              <a:rPr lang="en-US" dirty="0"/>
              <a:t>In a way that makes it a little easier to work with.</a:t>
            </a:r>
          </a:p>
          <a:p>
            <a:endParaRPr lang="en-US" dirty="0"/>
          </a:p>
          <a:p>
            <a:r>
              <a:rPr lang="en-US" dirty="0"/>
              <a:t>Colors: </a:t>
            </a:r>
          </a:p>
          <a:p>
            <a:r>
              <a:rPr lang="en-US" dirty="0"/>
              <a:t>  - red indicates conflicts</a:t>
            </a:r>
          </a:p>
          <a:p>
            <a:r>
              <a:rPr lang="en-US" dirty="0"/>
              <a:t>  - blue indicates changes but not conflicting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Action:</a:t>
            </a:r>
          </a:p>
          <a:p>
            <a:r>
              <a:rPr lang="en-US" dirty="0"/>
              <a:t>  - Goal is to make the middle pane into what you want</a:t>
            </a:r>
          </a:p>
          <a:p>
            <a:r>
              <a:rPr lang="en-US" dirty="0"/>
              <a:t>    - click arrows</a:t>
            </a:r>
          </a:p>
          <a:p>
            <a:r>
              <a:rPr lang="en-US" dirty="0"/>
              <a:t>    - edit directly</a:t>
            </a:r>
          </a:p>
          <a:p>
            <a:r>
              <a:rPr lang="en-US" dirty="0"/>
              <a:t>  - Save</a:t>
            </a:r>
          </a:p>
          <a:p>
            <a:r>
              <a:rPr lang="en-US" dirty="0"/>
              <a:t>  - Exit</a:t>
            </a:r>
          </a:p>
          <a:p>
            <a:endParaRPr lang="en-US" dirty="0"/>
          </a:p>
          <a:p>
            <a:r>
              <a:rPr lang="en-US" dirty="0"/>
              <a:t>Another nice thing about the GUI tool is if there are multiple conflicts</a:t>
            </a:r>
          </a:p>
          <a:p>
            <a:r>
              <a:rPr lang="en-US" dirty="0"/>
              <a:t>  - the Up and Down arrows at the top</a:t>
            </a:r>
          </a:p>
          <a:p>
            <a:r>
              <a:rPr lang="en-US" dirty="0"/>
              <a:t>  - will move you to the next or previous conflict.</a:t>
            </a:r>
          </a:p>
          <a:p>
            <a:endParaRPr lang="en-US" dirty="0"/>
          </a:p>
          <a:p>
            <a:r>
              <a:rPr lang="en-US" dirty="0"/>
              <a:t>Most IDE’s will have some sort of integrated merge tool.</a:t>
            </a:r>
          </a:p>
          <a:p>
            <a:r>
              <a:rPr lang="en-US" dirty="0"/>
              <a:t>  - Atom, Eclipse, </a:t>
            </a:r>
            <a:r>
              <a:rPr lang="en-US" dirty="0" err="1"/>
              <a:t>VisualSudio</a:t>
            </a:r>
            <a:endParaRPr lang="en-US" dirty="0"/>
          </a:p>
          <a:p>
            <a:r>
              <a:rPr lang="en-US" dirty="0"/>
              <a:t>  - whatever you happen to use.</a:t>
            </a:r>
          </a:p>
          <a:p>
            <a:r>
              <a:rPr lang="en-US" dirty="0"/>
              <a:t>  - They all display the same information</a:t>
            </a:r>
          </a:p>
          <a:p>
            <a:r>
              <a:rPr lang="en-US" dirty="0"/>
              <a:t>  - Just in different ways.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6688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just have it all together.</a:t>
            </a:r>
          </a:p>
          <a:p>
            <a:r>
              <a:rPr lang="en-US" dirty="0"/>
              <a:t>  - we already synchronized</a:t>
            </a:r>
          </a:p>
          <a:p>
            <a:r>
              <a:rPr lang="en-US" dirty="0"/>
              <a:t>  - we switch to the feature branch</a:t>
            </a:r>
          </a:p>
          <a:p>
            <a:r>
              <a:rPr lang="en-US" dirty="0"/>
              <a:t>  - perform the merge to resolve the conflict</a:t>
            </a:r>
          </a:p>
          <a:p>
            <a:r>
              <a:rPr lang="en-US" dirty="0"/>
              <a:t>    - Note that this will mean that you have changed the local files!</a:t>
            </a:r>
          </a:p>
          <a:p>
            <a:r>
              <a:rPr lang="en-US" dirty="0"/>
              <a:t>      - Edited them by hand</a:t>
            </a:r>
          </a:p>
          <a:p>
            <a:r>
              <a:rPr lang="en-US" dirty="0"/>
              <a:t>      - or used a GUI tool</a:t>
            </a:r>
          </a:p>
          <a:p>
            <a:r>
              <a:rPr lang="en-US" dirty="0"/>
              <a:t>    - So these changes need to be staged and committed.</a:t>
            </a:r>
          </a:p>
          <a:p>
            <a:r>
              <a:rPr lang="en-US" dirty="0"/>
              <a:t>  - stage the changes</a:t>
            </a:r>
          </a:p>
          <a:p>
            <a:r>
              <a:rPr lang="en-US" dirty="0"/>
              <a:t>  - commit the changes</a:t>
            </a:r>
          </a:p>
          <a:p>
            <a:r>
              <a:rPr lang="en-US" dirty="0"/>
              <a:t>  - push the feature branch</a:t>
            </a:r>
          </a:p>
          <a:p>
            <a:r>
              <a:rPr lang="en-US" dirty="0"/>
              <a:t>    - recall that this will automatically update the PR</a:t>
            </a:r>
          </a:p>
          <a:p>
            <a:r>
              <a:rPr lang="en-US" dirty="0"/>
              <a:t>    - and now it will be able to be merged automatically.</a:t>
            </a:r>
          </a:p>
          <a:p>
            <a:endParaRPr lang="en-US" dirty="0"/>
          </a:p>
          <a:p>
            <a:r>
              <a:rPr lang="en-US" dirty="0"/>
              <a:t>This is where you will want to get to by the end of the activities for this topic.</a:t>
            </a:r>
          </a:p>
        </p:txBody>
      </p:sp>
    </p:spTree>
    <p:extLst>
      <p:ext uri="{BB962C8B-B14F-4D97-AF65-F5344CB8AC3E}">
        <p14:creationId xmlns:p14="http://schemas.microsoft.com/office/powerpoint/2010/main" val="4004734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need to spend much time here.</a:t>
            </a:r>
          </a:p>
          <a:p>
            <a:endParaRPr lang="en-US" dirty="0"/>
          </a:p>
          <a:p>
            <a:r>
              <a:rPr lang="en-US" dirty="0"/>
              <a:t>If you can look at this and remember </a:t>
            </a:r>
          </a:p>
          <a:p>
            <a:r>
              <a:rPr lang="en-US" dirty="0"/>
              <a:t>  - what each of the yellow terms means</a:t>
            </a:r>
          </a:p>
          <a:p>
            <a:r>
              <a:rPr lang="en-US" dirty="0"/>
              <a:t>  - how it relates to the others</a:t>
            </a:r>
          </a:p>
          <a:p>
            <a:r>
              <a:rPr lang="en-US" dirty="0"/>
              <a:t>  - sequence them into a workflow</a:t>
            </a:r>
          </a:p>
          <a:p>
            <a:endParaRPr lang="en-US" dirty="0"/>
          </a:p>
          <a:p>
            <a:r>
              <a:rPr lang="en-US" dirty="0"/>
              <a:t>Then you are in good shape.</a:t>
            </a:r>
          </a:p>
          <a:p>
            <a:r>
              <a:rPr lang="en-US" dirty="0"/>
              <a:t>  - if not keep this handy</a:t>
            </a:r>
          </a:p>
          <a:p>
            <a:r>
              <a:rPr lang="en-US" dirty="0"/>
              <a:t>  - review a little </a:t>
            </a:r>
          </a:p>
          <a:p>
            <a:r>
              <a:rPr lang="en-US" dirty="0"/>
              <a:t>  - make more sense of it little by little.</a:t>
            </a:r>
          </a:p>
        </p:txBody>
      </p:sp>
    </p:spTree>
    <p:extLst>
      <p:ext uri="{BB962C8B-B14F-4D97-AF65-F5344CB8AC3E}">
        <p14:creationId xmlns:p14="http://schemas.microsoft.com/office/powerpoint/2010/main" val="2534913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things stand after you have completed the prior homework.</a:t>
            </a:r>
          </a:p>
          <a:p>
            <a:endParaRPr lang="en-US" dirty="0"/>
          </a:p>
          <a:p>
            <a:r>
              <a:rPr lang="en-US" dirty="0"/>
              <a:t>How did we get here?</a:t>
            </a:r>
          </a:p>
          <a:p>
            <a:r>
              <a:rPr lang="en-US" dirty="0"/>
              <a:t>  - Discuss with your neighbors…</a:t>
            </a:r>
          </a:p>
          <a:p>
            <a:r>
              <a:rPr lang="en-US" dirty="0"/>
              <a:t>  - Place this list of terms into a plausible order.</a:t>
            </a:r>
          </a:p>
          <a:p>
            <a:endParaRPr lang="en-US" dirty="0"/>
          </a:p>
          <a:p>
            <a:r>
              <a:rPr lang="en-US" dirty="0"/>
              <a:t>Build the list on the board:</a:t>
            </a:r>
          </a:p>
          <a:p>
            <a:r>
              <a:rPr lang="en-US" dirty="0"/>
              <a:t>1. Synch</a:t>
            </a:r>
          </a:p>
          <a:p>
            <a:r>
              <a:rPr lang="en-US" dirty="0"/>
              <a:t>2. Branch</a:t>
            </a:r>
          </a:p>
          <a:p>
            <a:r>
              <a:rPr lang="en-US" dirty="0"/>
              <a:t>3. Switch</a:t>
            </a:r>
          </a:p>
          <a:p>
            <a:r>
              <a:rPr lang="en-US" dirty="0"/>
              <a:t>4. Edit</a:t>
            </a:r>
          </a:p>
          <a:p>
            <a:r>
              <a:rPr lang="en-US" dirty="0"/>
              <a:t>5. Stage</a:t>
            </a:r>
          </a:p>
          <a:p>
            <a:r>
              <a:rPr lang="en-US" dirty="0"/>
              <a:t>6. Commit</a:t>
            </a:r>
          </a:p>
          <a:p>
            <a:r>
              <a:rPr lang="en-US" dirty="0"/>
              <a:t>7. Push</a:t>
            </a:r>
          </a:p>
          <a:p>
            <a:r>
              <a:rPr lang="en-US" dirty="0"/>
              <a:t>8. Pull request</a:t>
            </a:r>
          </a:p>
          <a:p>
            <a:endParaRPr lang="en-US" dirty="0"/>
          </a:p>
          <a:p>
            <a:r>
              <a:rPr lang="en-US" dirty="0"/>
              <a:t>Note that all developers might be doing the same thing.</a:t>
            </a:r>
          </a:p>
        </p:txBody>
      </p:sp>
    </p:spTree>
    <p:extLst>
      <p:ext uri="{BB962C8B-B14F-4D97-AF65-F5344CB8AC3E}">
        <p14:creationId xmlns:p14="http://schemas.microsoft.com/office/powerpoint/2010/main" val="1889767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you were when you made your PR.</a:t>
            </a:r>
          </a:p>
          <a:p>
            <a:r>
              <a:rPr lang="en-US" dirty="0"/>
              <a:t>  - When you finished the previous homework your PR should have said</a:t>
            </a:r>
          </a:p>
          <a:p>
            <a:r>
              <a:rPr lang="en-US" dirty="0"/>
              <a:t>    - can be merged automatically.</a:t>
            </a:r>
          </a:p>
          <a:p>
            <a:r>
              <a:rPr lang="en-US" dirty="0"/>
              <a:t>  - From this picture that should make sense</a:t>
            </a:r>
          </a:p>
          <a:p>
            <a:r>
              <a:rPr lang="en-US" dirty="0"/>
              <a:t>    - your blue commit (and the fuchsia and lime ones too)</a:t>
            </a:r>
          </a:p>
          <a:p>
            <a:r>
              <a:rPr lang="en-US" dirty="0"/>
              <a:t>    - all can be applied directly on the green one </a:t>
            </a:r>
          </a:p>
          <a:p>
            <a:r>
              <a:rPr lang="en-US" dirty="0"/>
              <a:t>    - which is still at the head of the main branch.</a:t>
            </a:r>
          </a:p>
          <a:p>
            <a:endParaRPr lang="en-US" dirty="0"/>
          </a:p>
          <a:p>
            <a:r>
              <a:rPr lang="en-US" dirty="0"/>
              <a:t>But if we look at your PR’s now…</a:t>
            </a:r>
          </a:p>
          <a:p>
            <a:r>
              <a:rPr lang="en-US" dirty="0"/>
              <a:t>  - They will say “This branch has conflicts that must be resolved”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Why/How did that happen?</a:t>
            </a:r>
          </a:p>
          <a:p>
            <a:r>
              <a:rPr lang="en-US" dirty="0"/>
              <a:t>  - next slide.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6031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state of the world now…</a:t>
            </a:r>
          </a:p>
          <a:p>
            <a:r>
              <a:rPr lang="en-US" dirty="0"/>
              <a:t>  - What has happened?</a:t>
            </a:r>
          </a:p>
          <a:p>
            <a:r>
              <a:rPr lang="en-US" dirty="0"/>
              <a:t>    - Maintainers (me) merged a pull request into main</a:t>
            </a:r>
          </a:p>
          <a:p>
            <a:r>
              <a:rPr lang="en-US" dirty="0"/>
              <a:t>      - the Fuchsia commit was added.</a:t>
            </a:r>
          </a:p>
          <a:p>
            <a:endParaRPr lang="en-US" dirty="0"/>
          </a:p>
          <a:p>
            <a:r>
              <a:rPr lang="en-US" dirty="0"/>
              <a:t>Ask: Why do you think it created conflict?</a:t>
            </a:r>
          </a:p>
          <a:p>
            <a:r>
              <a:rPr lang="en-US" dirty="0"/>
              <a:t>  - Just get at the idea that the blue (or lime) commit</a:t>
            </a:r>
          </a:p>
          <a:p>
            <a:r>
              <a:rPr lang="en-US" dirty="0"/>
              <a:t>  - must have changed the same parts of the repo</a:t>
            </a:r>
          </a:p>
          <a:p>
            <a:r>
              <a:rPr lang="en-US" dirty="0"/>
              <a:t>    - i.e. the same area of a file.</a:t>
            </a:r>
          </a:p>
          <a:p>
            <a:r>
              <a:rPr lang="en-US" dirty="0"/>
              <a:t>  - Don’t need to be too precise here.</a:t>
            </a:r>
          </a:p>
          <a:p>
            <a:endParaRPr lang="en-US" dirty="0"/>
          </a:p>
          <a:p>
            <a:r>
              <a:rPr lang="en-US" dirty="0"/>
              <a:t>Truth:</a:t>
            </a:r>
          </a:p>
          <a:p>
            <a:r>
              <a:rPr lang="en-US" dirty="0"/>
              <a:t>  - I merged a commit that changed</a:t>
            </a:r>
          </a:p>
          <a:p>
            <a:r>
              <a:rPr lang="en-US" dirty="0"/>
              <a:t>  - all four lines that were affected by the round 2 issues.</a:t>
            </a:r>
          </a:p>
          <a:p>
            <a:r>
              <a:rPr lang="en-US" dirty="0"/>
              <a:t>  - so that commit will create a merge conflict for everyone</a:t>
            </a:r>
          </a:p>
        </p:txBody>
      </p:sp>
    </p:spTree>
    <p:extLst>
      <p:ext uri="{BB962C8B-B14F-4D97-AF65-F5344CB8AC3E}">
        <p14:creationId xmlns:p14="http://schemas.microsoft.com/office/powerpoint/2010/main" val="36858435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have a little closer look at the merge process</a:t>
            </a:r>
          </a:p>
          <a:p>
            <a:r>
              <a:rPr lang="en-US" dirty="0"/>
              <a:t>  - to understand why there were no conflicts last time</a:t>
            </a:r>
          </a:p>
          <a:p>
            <a:r>
              <a:rPr lang="en-US" dirty="0"/>
              <a:t>  - why there are conflicts this time</a:t>
            </a:r>
          </a:p>
          <a:p>
            <a:r>
              <a:rPr lang="en-US" dirty="0"/>
              <a:t>  - and give us a foundation for understanding how we resolve them.</a:t>
            </a:r>
          </a:p>
          <a:p>
            <a:endParaRPr lang="en-US" dirty="0"/>
          </a:p>
          <a:p>
            <a:r>
              <a:rPr lang="en-US" dirty="0"/>
              <a:t>Here we want to merge (or blend) the changes in</a:t>
            </a:r>
          </a:p>
          <a:p>
            <a:r>
              <a:rPr lang="en-US" dirty="0"/>
              <a:t>  - the feature branch – blue commit</a:t>
            </a:r>
          </a:p>
          <a:p>
            <a:r>
              <a:rPr lang="en-US" dirty="0"/>
              <a:t>  - the upstream main branch – fuchsia commit</a:t>
            </a:r>
          </a:p>
          <a:p>
            <a:endParaRPr lang="en-US" dirty="0"/>
          </a:p>
          <a:p>
            <a:r>
              <a:rPr lang="en-US" dirty="0"/>
              <a:t>The way this works is that git </a:t>
            </a:r>
            <a:r>
              <a:rPr lang="en-US" u="sng" dirty="0"/>
              <a:t>uses the history </a:t>
            </a:r>
            <a:r>
              <a:rPr lang="en-US" dirty="0"/>
              <a:t>to find the </a:t>
            </a:r>
            <a:r>
              <a:rPr lang="en-US" b="1" dirty="0"/>
              <a:t>best</a:t>
            </a:r>
            <a:r>
              <a:rPr lang="en-US" dirty="0"/>
              <a:t> </a:t>
            </a:r>
            <a:r>
              <a:rPr lang="en-US" b="1" dirty="0"/>
              <a:t>common ancestor</a:t>
            </a:r>
          </a:p>
          <a:p>
            <a:r>
              <a:rPr lang="en-US" dirty="0"/>
              <a:t>  - The best common ancestor is the most recent shared ancestor.</a:t>
            </a:r>
          </a:p>
          <a:p>
            <a:endParaRPr lang="en-US" dirty="0"/>
          </a:p>
          <a:p>
            <a:r>
              <a:rPr lang="en-US" dirty="0"/>
              <a:t>Ask:</a:t>
            </a:r>
          </a:p>
          <a:p>
            <a:r>
              <a:rPr lang="en-US" dirty="0"/>
              <a:t>  - Which commits here are common ancestors?</a:t>
            </a:r>
          </a:p>
          <a:p>
            <a:r>
              <a:rPr lang="en-US" dirty="0"/>
              <a:t>    - red, yellow, green</a:t>
            </a:r>
          </a:p>
          <a:p>
            <a:r>
              <a:rPr lang="en-US" dirty="0"/>
              <a:t>  - Which one is the best (i.e. most recent)?</a:t>
            </a:r>
          </a:p>
          <a:p>
            <a:r>
              <a:rPr lang="en-US" dirty="0"/>
              <a:t>    - green</a:t>
            </a:r>
          </a:p>
        </p:txBody>
      </p:sp>
    </p:spTree>
    <p:extLst>
      <p:ext uri="{BB962C8B-B14F-4D97-AF65-F5344CB8AC3E}">
        <p14:creationId xmlns:p14="http://schemas.microsoft.com/office/powerpoint/2010/main" val="1231241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</a:t>
            </a:r>
          </a:p>
          <a:p>
            <a:r>
              <a:rPr lang="en-US" dirty="0"/>
              <a:t>  - git will compare the branches to the best common ancestor</a:t>
            </a:r>
          </a:p>
          <a:p>
            <a:r>
              <a:rPr lang="en-US" dirty="0"/>
              <a:t>  - and identify the changes that have occurred in each</a:t>
            </a:r>
          </a:p>
          <a:p>
            <a:endParaRPr lang="en-US" dirty="0"/>
          </a:p>
          <a:p>
            <a:r>
              <a:rPr lang="en-US" dirty="0"/>
              <a:t>The changes can be:</a:t>
            </a:r>
          </a:p>
          <a:p>
            <a:r>
              <a:rPr lang="en-US" dirty="0"/>
              <a:t>  - Non-conflicting</a:t>
            </a:r>
          </a:p>
          <a:p>
            <a:r>
              <a:rPr lang="en-US" dirty="0"/>
              <a:t>  - Conflicting</a:t>
            </a:r>
          </a:p>
          <a:p>
            <a:endParaRPr lang="en-US" dirty="0"/>
          </a:p>
          <a:p>
            <a:r>
              <a:rPr lang="en-US" dirty="0"/>
              <a:t>Ask: </a:t>
            </a:r>
          </a:p>
          <a:p>
            <a:r>
              <a:rPr lang="en-US" dirty="0"/>
              <a:t>  - Do you think the current changes are conflicting or non-conflicting?</a:t>
            </a:r>
          </a:p>
          <a:p>
            <a:r>
              <a:rPr lang="en-US" dirty="0"/>
              <a:t>    - why?</a:t>
            </a:r>
          </a:p>
          <a:p>
            <a:endParaRPr lang="en-US" dirty="0"/>
          </a:p>
          <a:p>
            <a:r>
              <a:rPr lang="en-US" dirty="0"/>
              <a:t>Ask: </a:t>
            </a:r>
          </a:p>
          <a:p>
            <a:r>
              <a:rPr lang="en-US" dirty="0"/>
              <a:t>  - What would be conflicting changes?</a:t>
            </a:r>
          </a:p>
          <a:p>
            <a:r>
              <a:rPr lang="en-US" dirty="0"/>
              <a:t>    - if blue had changed duck or quack.</a:t>
            </a:r>
          </a:p>
          <a:p>
            <a:r>
              <a:rPr lang="en-US" dirty="0"/>
              <a:t>    - if fuchsia had changed cow or moo</a:t>
            </a:r>
          </a:p>
          <a:p>
            <a:endParaRPr lang="en-US" dirty="0"/>
          </a:p>
          <a:p>
            <a:r>
              <a:rPr lang="en-US" dirty="0"/>
              <a:t>The idea of conflicting and non-conflicting changes is </a:t>
            </a:r>
          </a:p>
          <a:p>
            <a:r>
              <a:rPr lang="en-US" dirty="0"/>
              <a:t>  - intuitively simple</a:t>
            </a:r>
          </a:p>
          <a:p>
            <a:r>
              <a:rPr lang="en-US" dirty="0"/>
              <a:t>    - roughly… not on the same line</a:t>
            </a:r>
          </a:p>
          <a:p>
            <a:r>
              <a:rPr lang="en-US" dirty="0"/>
              <a:t>  - much more complicated in practice</a:t>
            </a:r>
          </a:p>
          <a:p>
            <a:r>
              <a:rPr lang="en-US" dirty="0"/>
              <a:t>     - we will not go into it… </a:t>
            </a:r>
          </a:p>
          <a:p>
            <a:r>
              <a:rPr lang="en-US" dirty="0"/>
              <a:t>     </a:t>
            </a:r>
            <a:r>
              <a:rPr lang="en-US" strike="sngStrike" dirty="0"/>
              <a:t>- there is a link or two in the activity if you are interested in the details</a:t>
            </a:r>
          </a:p>
          <a:p>
            <a:r>
              <a:rPr lang="en-US" dirty="0"/>
              <a:t>     - git’s recursive merge strategy (default)</a:t>
            </a:r>
          </a:p>
          <a:p>
            <a:r>
              <a:rPr lang="en-US" dirty="0"/>
              <a:t>      - https://git-</a:t>
            </a:r>
            <a:r>
              <a:rPr lang="en-US" dirty="0" err="1"/>
              <a:t>scm.com</a:t>
            </a:r>
            <a:r>
              <a:rPr lang="en-US" dirty="0"/>
              <a:t>/docs/merge-strategies</a:t>
            </a:r>
          </a:p>
          <a:p>
            <a:endParaRPr lang="en-US" dirty="0"/>
          </a:p>
          <a:p>
            <a:r>
              <a:rPr lang="en-US" dirty="0"/>
              <a:t>Non-conflicting changes can be merged automatically.</a:t>
            </a:r>
          </a:p>
          <a:p>
            <a:r>
              <a:rPr lang="en-US" dirty="0"/>
              <a:t>  - The managers of the upstream will do this</a:t>
            </a:r>
          </a:p>
          <a:p>
            <a:r>
              <a:rPr lang="en-US" dirty="0"/>
              <a:t>  - It is what we saw last week.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8492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two branches are merged</a:t>
            </a:r>
          </a:p>
          <a:p>
            <a:r>
              <a:rPr lang="en-US" dirty="0"/>
              <a:t>  - A </a:t>
            </a:r>
            <a:r>
              <a:rPr lang="en-US" b="1" dirty="0"/>
              <a:t>merge commit </a:t>
            </a:r>
            <a:r>
              <a:rPr lang="en-US" dirty="0"/>
              <a:t>is added to the target branch</a:t>
            </a:r>
          </a:p>
          <a:p>
            <a:r>
              <a:rPr lang="en-US" dirty="0"/>
              <a:t>  - In this case we are showing an automatic merge</a:t>
            </a:r>
          </a:p>
          <a:p>
            <a:r>
              <a:rPr lang="en-US" dirty="0"/>
              <a:t>  - of a feature branch into the main branch.</a:t>
            </a:r>
          </a:p>
          <a:p>
            <a:endParaRPr lang="en-US" dirty="0"/>
          </a:p>
          <a:p>
            <a:r>
              <a:rPr lang="en-US" dirty="0"/>
              <a:t>When changes don’t conflict </a:t>
            </a:r>
          </a:p>
          <a:p>
            <a:r>
              <a:rPr lang="en-US" dirty="0"/>
              <a:t>  - and the merge happens automatically</a:t>
            </a:r>
          </a:p>
          <a:p>
            <a:r>
              <a:rPr lang="en-US" dirty="0"/>
              <a:t>  - the merge commit will just add the changes from the feature branch</a:t>
            </a:r>
          </a:p>
          <a:p>
            <a:endParaRPr lang="en-US" dirty="0"/>
          </a:p>
          <a:p>
            <a:r>
              <a:rPr lang="en-US" dirty="0"/>
              <a:t>But, as we will see if the changes conflict</a:t>
            </a:r>
          </a:p>
          <a:p>
            <a:r>
              <a:rPr lang="en-US" dirty="0"/>
              <a:t>  - then the merge commit may</a:t>
            </a:r>
          </a:p>
          <a:p>
            <a:r>
              <a:rPr lang="en-US" dirty="0"/>
              <a:t>    - pick one or the other</a:t>
            </a:r>
          </a:p>
          <a:p>
            <a:r>
              <a:rPr lang="en-US" dirty="0"/>
              <a:t>    - or blend the changes</a:t>
            </a:r>
          </a:p>
          <a:p>
            <a:endParaRPr lang="en-US" dirty="0"/>
          </a:p>
          <a:p>
            <a:r>
              <a:rPr lang="en-US" dirty="0"/>
              <a:t>Having a merge commit makes it clear where the changes came from.</a:t>
            </a:r>
          </a:p>
          <a:p>
            <a:r>
              <a:rPr lang="en-US" dirty="0"/>
              <a:t>  - part of the history.</a:t>
            </a:r>
          </a:p>
          <a:p>
            <a:r>
              <a:rPr lang="en-US" dirty="0"/>
              <a:t>    - preserves the fact that a branch was merged</a:t>
            </a:r>
          </a:p>
          <a:p>
            <a:r>
              <a:rPr lang="en-US" dirty="0"/>
              <a:t>    - where the branch came from</a:t>
            </a:r>
          </a:p>
          <a:p>
            <a:r>
              <a:rPr lang="en-US" dirty="0"/>
              <a:t>    - what commits it contained</a:t>
            </a:r>
          </a:p>
          <a:p>
            <a:r>
              <a:rPr lang="en-US" dirty="0"/>
              <a:t>    - when it was merged </a:t>
            </a:r>
          </a:p>
          <a:p>
            <a:endParaRPr lang="en-US" dirty="0"/>
          </a:p>
          <a:p>
            <a:r>
              <a:rPr lang="en-US" dirty="0"/>
              <a:t>NOTE:  This probably belonged in the last class.</a:t>
            </a:r>
          </a:p>
          <a:p>
            <a:r>
              <a:rPr lang="en-US" dirty="0"/>
              <a:t>  - Move it there next time with the Merge to Upstream part.</a:t>
            </a:r>
          </a:p>
          <a:p>
            <a:endParaRPr lang="en-US" dirty="0"/>
          </a:p>
          <a:p>
            <a:r>
              <a:rPr lang="en-US" dirty="0"/>
              <a:t>NOTE:</a:t>
            </a:r>
          </a:p>
          <a:p>
            <a:r>
              <a:rPr lang="en-US" dirty="0"/>
              <a:t>  - This also skirts the issue of multiple commits on the branch.</a:t>
            </a:r>
          </a:p>
          <a:p>
            <a:r>
              <a:rPr lang="en-US" dirty="0"/>
              <a:t>  - I think that is okay for now.</a:t>
            </a:r>
          </a:p>
          <a:p>
            <a:r>
              <a:rPr lang="en-US" dirty="0"/>
              <a:t>    - it is fully compatible with a squash and merge approach.</a:t>
            </a:r>
          </a:p>
          <a:p>
            <a:r>
              <a:rPr lang="en-US" dirty="0"/>
              <a:t>  - I think the thing to do would be to add more nuance later if desired.</a:t>
            </a:r>
          </a:p>
          <a:p>
            <a:r>
              <a:rPr lang="en-US" dirty="0"/>
              <a:t>    - generalize to include</a:t>
            </a:r>
          </a:p>
          <a:p>
            <a:r>
              <a:rPr lang="en-US" dirty="0"/>
              <a:t>      - squash and merge</a:t>
            </a:r>
          </a:p>
          <a:p>
            <a:r>
              <a:rPr lang="en-US" dirty="0"/>
              <a:t>      - merge</a:t>
            </a:r>
          </a:p>
          <a:p>
            <a:r>
              <a:rPr lang="en-US" dirty="0"/>
              <a:t>      - rebase</a:t>
            </a:r>
          </a:p>
        </p:txBody>
      </p:sp>
    </p:spTree>
    <p:extLst>
      <p:ext uri="{BB962C8B-B14F-4D97-AF65-F5344CB8AC3E}">
        <p14:creationId xmlns:p14="http://schemas.microsoft.com/office/powerpoint/2010/main" val="4085250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merge conflict </a:t>
            </a:r>
            <a:r>
              <a:rPr lang="en-US" dirty="0"/>
              <a:t>occurs when </a:t>
            </a:r>
          </a:p>
          <a:p>
            <a:r>
              <a:rPr lang="en-US" dirty="0"/>
              <a:t>  - There is no way for git to know what the intended result is.</a:t>
            </a:r>
          </a:p>
          <a:p>
            <a:r>
              <a:rPr lang="en-US" dirty="0"/>
              <a:t>    - should it be a pig or a piglet?</a:t>
            </a:r>
          </a:p>
          <a:p>
            <a:r>
              <a:rPr lang="en-US" dirty="0"/>
              <a:t>    - should it be an oink oink or a oink oink?</a:t>
            </a:r>
          </a:p>
          <a:p>
            <a:r>
              <a:rPr lang="en-US" dirty="0"/>
              <a:t>  - We may know</a:t>
            </a:r>
          </a:p>
          <a:p>
            <a:r>
              <a:rPr lang="en-US" dirty="0"/>
              <a:t>    - but git cannot know.</a:t>
            </a:r>
          </a:p>
          <a:p>
            <a:r>
              <a:rPr lang="en-US" dirty="0"/>
              <a:t>  - So this must be resolved manually.</a:t>
            </a:r>
          </a:p>
          <a:p>
            <a:endParaRPr lang="en-US" dirty="0"/>
          </a:p>
          <a:p>
            <a:r>
              <a:rPr lang="en-US" dirty="0"/>
              <a:t>The managers could take the time to do this</a:t>
            </a:r>
          </a:p>
          <a:p>
            <a:r>
              <a:rPr lang="en-US" dirty="0"/>
              <a:t>  - But</a:t>
            </a:r>
          </a:p>
          <a:p>
            <a:r>
              <a:rPr lang="en-US" dirty="0"/>
              <a:t>    - they are busy people</a:t>
            </a:r>
          </a:p>
          <a:p>
            <a:r>
              <a:rPr lang="en-US" dirty="0"/>
              <a:t>    - and you are the expert on the changes you are adding</a:t>
            </a:r>
          </a:p>
          <a:p>
            <a:r>
              <a:rPr lang="en-US" dirty="0"/>
              <a:t>  - So </a:t>
            </a:r>
          </a:p>
          <a:p>
            <a:r>
              <a:rPr lang="en-US" dirty="0"/>
              <a:t>    - </a:t>
            </a:r>
            <a:r>
              <a:rPr lang="en-US" b="1" dirty="0"/>
              <a:t>usually you will be asked to fix this.</a:t>
            </a:r>
          </a:p>
          <a:p>
            <a:r>
              <a:rPr lang="en-US" dirty="0"/>
              <a:t>    - That is also compatible with the idea that </a:t>
            </a:r>
          </a:p>
          <a:p>
            <a:r>
              <a:rPr lang="en-US" dirty="0"/>
              <a:t>      - The current main branch should be the starting point for all new work.</a:t>
            </a:r>
          </a:p>
          <a:p>
            <a:r>
              <a:rPr lang="en-US" dirty="0"/>
              <a:t>      - Basically, it is your responsibility to ensure that your changes are compatible with the current main.</a:t>
            </a:r>
          </a:p>
        </p:txBody>
      </p:sp>
    </p:spTree>
    <p:extLst>
      <p:ext uri="{BB962C8B-B14F-4D97-AF65-F5344CB8AC3E}">
        <p14:creationId xmlns:p14="http://schemas.microsoft.com/office/powerpoint/2010/main" val="15761076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order to resolve the merge conflict you will need to</a:t>
            </a:r>
          </a:p>
          <a:p>
            <a:r>
              <a:rPr lang="en-US" dirty="0"/>
              <a:t>  - Get the updates to the upstream main </a:t>
            </a:r>
          </a:p>
          <a:p>
            <a:r>
              <a:rPr lang="en-US" dirty="0"/>
              <a:t>    - into your local repo</a:t>
            </a:r>
          </a:p>
          <a:p>
            <a:r>
              <a:rPr lang="en-US" dirty="0"/>
              <a:t>    - also good idea to push to origin</a:t>
            </a:r>
          </a:p>
          <a:p>
            <a:r>
              <a:rPr lang="en-US" dirty="0"/>
              <a:t>      - just to keep everything in synch.</a:t>
            </a:r>
          </a:p>
          <a:p>
            <a:endParaRPr lang="en-US" dirty="0"/>
          </a:p>
          <a:p>
            <a:r>
              <a:rPr lang="en-US" dirty="0"/>
              <a:t>Then you will resolve the merge conflict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in your local repo</a:t>
            </a:r>
          </a:p>
          <a:p>
            <a:r>
              <a:rPr lang="en-US" dirty="0"/>
              <a:t>  - on your machine</a:t>
            </a:r>
          </a:p>
          <a:p>
            <a:r>
              <a:rPr lang="en-US" dirty="0"/>
              <a:t>  - then push the result up to your origin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682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7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26.tiff"/><Relationship Id="rId4" Type="http://schemas.openxmlformats.org/officeDocument/2006/relationships/hyperlink" Target="https://creativecommons.org/licenses/by/4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58639" y="587734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4 – Merge Conflicts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428092" y="2487838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818103" y="4303196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Resolving a Merge Conflict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365963" y="1208520"/>
            <a:ext cx="32949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1908056" y="1742297"/>
            <a:ext cx="1739245" cy="641633"/>
            <a:chOff x="1908056" y="1742297"/>
            <a:chExt cx="1739245" cy="6416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1908056" y="1922265"/>
              <a:ext cx="11272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hasPig</a:t>
              </a:r>
              <a:endParaRPr lang="en-US" sz="2400" dirty="0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854972B9-F91A-C946-98F2-46A755DAC681}"/>
              </a:ext>
            </a:extLst>
          </p:cNvPr>
          <p:cNvSpPr/>
          <p:nvPr/>
        </p:nvSpPr>
        <p:spPr>
          <a:xfrm>
            <a:off x="3701308" y="1452321"/>
            <a:ext cx="271848" cy="271848"/>
          </a:xfrm>
          <a:prstGeom prst="ellipse">
            <a:avLst/>
          </a:prstGeom>
          <a:solidFill>
            <a:srgbClr val="FF85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0EFEDD-12C7-9140-A377-941316FE3A4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65388" y="1588245"/>
            <a:ext cx="535920" cy="2055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71EBBA09-0893-1C43-A43E-D1073E0F7B16}"/>
              </a:ext>
            </a:extLst>
          </p:cNvPr>
          <p:cNvSpPr/>
          <p:nvPr/>
        </p:nvSpPr>
        <p:spPr>
          <a:xfrm>
            <a:off x="4254488" y="2017174"/>
            <a:ext cx="271848" cy="271848"/>
          </a:xfrm>
          <a:prstGeom prst="ellipse">
            <a:avLst/>
          </a:prstGeom>
          <a:solidFill>
            <a:srgbClr val="FF85FF"/>
          </a:solidFill>
          <a:ln>
            <a:solidFill>
              <a:srgbClr val="00B0F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1FDDC76-B037-DC48-B5C4-DA53CC3FB9E3}"/>
              </a:ext>
            </a:extLst>
          </p:cNvPr>
          <p:cNvCxnSpPr>
            <a:cxnSpLocks/>
            <a:stCxn id="18" idx="6"/>
            <a:endCxn id="36" idx="2"/>
          </p:cNvCxnSpPr>
          <p:nvPr/>
        </p:nvCxnSpPr>
        <p:spPr>
          <a:xfrm flipV="1">
            <a:off x="3647301" y="2153098"/>
            <a:ext cx="607187" cy="1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4B51B4F9-96C6-9F42-B366-508A68E85478}"/>
              </a:ext>
            </a:extLst>
          </p:cNvPr>
          <p:cNvSpPr/>
          <p:nvPr/>
        </p:nvSpPr>
        <p:spPr>
          <a:xfrm>
            <a:off x="4307548" y="2070019"/>
            <a:ext cx="166155" cy="166155"/>
          </a:xfrm>
          <a:prstGeom prst="ellipse">
            <a:avLst/>
          </a:prstGeom>
          <a:solidFill>
            <a:srgbClr val="00B0F0"/>
          </a:solidFill>
          <a:ln>
            <a:solidFill>
              <a:srgbClr val="FF85F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1CE07AD-6A3E-D44F-B1BD-B3253FB582F1}"/>
              </a:ext>
            </a:extLst>
          </p:cNvPr>
          <p:cNvCxnSpPr>
            <a:cxnSpLocks/>
            <a:stCxn id="34" idx="5"/>
            <a:endCxn id="36" idx="1"/>
          </p:cNvCxnSpPr>
          <p:nvPr/>
        </p:nvCxnSpPr>
        <p:spPr>
          <a:xfrm>
            <a:off x="3933345" y="1684358"/>
            <a:ext cx="360954" cy="372627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FBF84852-BA89-4445-96DD-7E20D6CD5A4F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C026582A-E10F-684C-B93A-CF966968ED12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553E8DEF-A127-7A46-A326-E5EE8BC658FB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37391D6B-2BD6-4A4B-AFED-7D49E15731C2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68AFBFB1-45A6-0A48-AE85-F4A7B75DFC1E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ABFEE5E3-3234-1C45-B1EC-7ADA537763FF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u="sng" dirty="0">
                <a:solidFill>
                  <a:srgbClr val="FF0000"/>
                </a:solidFill>
              </a:rPr>
              <a:t>piglet</a:t>
            </a:r>
          </a:p>
          <a:p>
            <a:r>
              <a:rPr lang="en-US" sz="1200" dirty="0"/>
              <a:t>With </a:t>
            </a:r>
            <a:r>
              <a:rPr lang="en-US" sz="1200" b="1" u="sng" dirty="0">
                <a:solidFill>
                  <a:srgbClr val="FF0000"/>
                </a:solidFill>
              </a:rPr>
              <a:t>an</a:t>
            </a:r>
            <a:r>
              <a:rPr lang="en-US" sz="1200" b="1" dirty="0">
                <a:solidFill>
                  <a:srgbClr val="FF0000"/>
                </a:solidFill>
              </a:rPr>
              <a:t>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u="sng" dirty="0">
                <a:solidFill>
                  <a:srgbClr val="FF0000"/>
                </a:solidFill>
              </a:rPr>
              <a:t>an</a:t>
            </a:r>
            <a:r>
              <a:rPr lang="en-US" sz="1200" b="1" dirty="0">
                <a:solidFill>
                  <a:srgbClr val="FF0000"/>
                </a:solidFill>
              </a:rPr>
              <a:t> oink oink </a:t>
            </a:r>
            <a:r>
              <a:rPr lang="en-US" sz="1200" dirty="0"/>
              <a:t>there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D23F1B5F-03C9-CE4C-ABF2-2B97E372CD9B}"/>
              </a:ext>
            </a:extLst>
          </p:cNvPr>
          <p:cNvSpPr txBox="1"/>
          <p:nvPr/>
        </p:nvSpPr>
        <p:spPr>
          <a:xfrm>
            <a:off x="3041081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/>
              <a:t>there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84A6557-DD42-1540-9E13-E8F406D7FE72}"/>
              </a:ext>
            </a:extLst>
          </p:cNvPr>
          <p:cNvSpPr txBox="1"/>
          <p:nvPr/>
        </p:nvSpPr>
        <p:spPr>
          <a:xfrm>
            <a:off x="5711903" y="2936850"/>
            <a:ext cx="23733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u="sng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a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b="1" dirty="0">
                <a:solidFill>
                  <a:schemeClr val="tx1"/>
                </a:solidFill>
              </a:rPr>
              <a:t>a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there</a:t>
            </a:r>
          </a:p>
          <a:p>
            <a:endParaRPr lang="en-US" sz="1200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37488FF-47D0-B04D-B377-7C2B2A3F77B3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4995910-E22F-A945-97E7-20749B4700D0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9D5D21A-1324-4F4A-B5C1-78A0BFE709B6}"/>
              </a:ext>
            </a:extLst>
          </p:cNvPr>
          <p:cNvGrpSpPr/>
          <p:nvPr/>
        </p:nvGrpSpPr>
        <p:grpSpPr>
          <a:xfrm>
            <a:off x="3992657" y="2512939"/>
            <a:ext cx="420130" cy="420130"/>
            <a:chOff x="6688528" y="2508418"/>
            <a:chExt cx="420130" cy="420130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B66F6A9-B6C0-3647-884D-0FED62B7C0D0}"/>
                </a:ext>
              </a:extLst>
            </p:cNvPr>
            <p:cNvSpPr/>
            <p:nvPr/>
          </p:nvSpPr>
          <p:spPr>
            <a:xfrm>
              <a:off x="6688528" y="2508418"/>
              <a:ext cx="420130" cy="420130"/>
            </a:xfrm>
            <a:prstGeom prst="ellipse">
              <a:avLst/>
            </a:prstGeom>
            <a:solidFill>
              <a:srgbClr val="FF85FF"/>
            </a:solidFill>
            <a:ln cmpd="dbl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402DBB1-F124-8A4F-98FE-443CCE03C1D4}"/>
                </a:ext>
              </a:extLst>
            </p:cNvPr>
            <p:cNvSpPr/>
            <p:nvPr/>
          </p:nvSpPr>
          <p:spPr>
            <a:xfrm>
              <a:off x="6758644" y="2582559"/>
              <a:ext cx="271848" cy="271848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FF85FF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Left Arrow 24">
            <a:extLst>
              <a:ext uri="{FF2B5EF4-FFF2-40B4-BE49-F238E27FC236}">
                <a16:creationId xmlns:a16="http://schemas.microsoft.com/office/drawing/2014/main" id="{5CFCEA5C-3099-CA43-A77B-6E246B5EDE73}"/>
              </a:ext>
            </a:extLst>
          </p:cNvPr>
          <p:cNvSpPr/>
          <p:nvPr/>
        </p:nvSpPr>
        <p:spPr>
          <a:xfrm>
            <a:off x="5259903" y="4001458"/>
            <a:ext cx="428703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Left Arrow 101">
            <a:extLst>
              <a:ext uri="{FF2B5EF4-FFF2-40B4-BE49-F238E27FC236}">
                <a16:creationId xmlns:a16="http://schemas.microsoft.com/office/drawing/2014/main" id="{6392BC73-F083-414F-89C2-DDFD97FFC0FC}"/>
              </a:ext>
            </a:extLst>
          </p:cNvPr>
          <p:cNvSpPr/>
          <p:nvPr/>
        </p:nvSpPr>
        <p:spPr>
          <a:xfrm rot="10800000">
            <a:off x="2238618" y="4249181"/>
            <a:ext cx="851699" cy="362143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FCAD622-FBCC-C64E-A5DD-994C9ECED94E}"/>
              </a:ext>
            </a:extLst>
          </p:cNvPr>
          <p:cNvSpPr txBox="1"/>
          <p:nvPr/>
        </p:nvSpPr>
        <p:spPr>
          <a:xfrm>
            <a:off x="3301876" y="4716433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Merged Result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EE73241B-28E1-7A46-9286-E2FDD81F55BA}"/>
              </a:ext>
            </a:extLst>
          </p:cNvPr>
          <p:cNvSpPr txBox="1"/>
          <p:nvPr/>
        </p:nvSpPr>
        <p:spPr>
          <a:xfrm rot="21141175">
            <a:off x="4953062" y="385064"/>
            <a:ext cx="29351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Segoe Print" panose="02000800000000000000" pitchFamily="2" charset="0"/>
              </a:rPr>
              <a:t>Upstream changes are merged </a:t>
            </a:r>
            <a:r>
              <a:rPr lang="en-US" sz="2400" b="1" dirty="0">
                <a:solidFill>
                  <a:schemeClr val="tx1"/>
                </a:solidFill>
                <a:latin typeface="Segoe Print" panose="02000800000000000000" pitchFamily="2" charset="0"/>
              </a:rPr>
              <a:t>from main into your feature branch.</a:t>
            </a:r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60D67F4-8533-8844-A459-8C6434FB9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093" y="787856"/>
            <a:ext cx="5341104" cy="43139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Raw Merge Conflicts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F458667-CA53-2849-846D-C35DDF572CF0}"/>
              </a:ext>
            </a:extLst>
          </p:cNvPr>
          <p:cNvGrpSpPr/>
          <p:nvPr/>
        </p:nvGrpSpPr>
        <p:grpSpPr>
          <a:xfrm>
            <a:off x="-76838" y="1785258"/>
            <a:ext cx="2770510" cy="2501135"/>
            <a:chOff x="-76838" y="1785258"/>
            <a:chExt cx="2770510" cy="2501135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C433515D-C18E-6E4E-B6B4-2C6C40B7122A}"/>
                </a:ext>
              </a:extLst>
            </p:cNvPr>
            <p:cNvSpPr/>
            <p:nvPr/>
          </p:nvSpPr>
          <p:spPr>
            <a:xfrm>
              <a:off x="1837553" y="1785258"/>
              <a:ext cx="831003" cy="158027"/>
            </a:xfrm>
            <a:prstGeom prst="roundRect">
              <a:avLst/>
            </a:prstGeom>
            <a:solidFill>
              <a:srgbClr val="FFFF0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E1CB035B-6D0E-0240-9A66-D94A5B631021}"/>
                </a:ext>
              </a:extLst>
            </p:cNvPr>
            <p:cNvSpPr/>
            <p:nvPr/>
          </p:nvSpPr>
          <p:spPr>
            <a:xfrm>
              <a:off x="1837552" y="4128366"/>
              <a:ext cx="856120" cy="158027"/>
            </a:xfrm>
            <a:prstGeom prst="roundRect">
              <a:avLst/>
            </a:prstGeom>
            <a:solidFill>
              <a:srgbClr val="FFFF0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5F6B6C5-5D5D-6145-81D5-ACAC4052F100}"/>
                </a:ext>
              </a:extLst>
            </p:cNvPr>
            <p:cNvSpPr txBox="1"/>
            <p:nvPr/>
          </p:nvSpPr>
          <p:spPr>
            <a:xfrm rot="21400940">
              <a:off x="-76838" y="2518723"/>
              <a:ext cx="167529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latin typeface="Segoe Print" panose="02000800000000000000" pitchFamily="2" charset="0"/>
                </a:rPr>
                <a:t>“Chevrons”</a:t>
              </a:r>
            </a:p>
            <a:p>
              <a:r>
                <a:rPr lang="en-US" sz="1800" dirty="0">
                  <a:latin typeface="Segoe Print" panose="02000800000000000000" pitchFamily="2" charset="0"/>
                </a:rPr>
                <a:t>  &lt;&lt;&lt;&lt;&lt;&lt;</a:t>
              </a:r>
            </a:p>
            <a:p>
              <a:r>
                <a:rPr lang="en-US" sz="1800" dirty="0">
                  <a:latin typeface="Segoe Print" panose="02000800000000000000" pitchFamily="2" charset="0"/>
                </a:rPr>
                <a:t>  &gt;&gt;&gt;&gt;&gt;&gt;</a:t>
              </a:r>
            </a:p>
          </p:txBody>
        </p:sp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2B4DBBBE-74FB-2E49-BC0E-22AE8166857B}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 rot="5400000" flipH="1" flipV="1">
              <a:off x="1034213" y="2141501"/>
              <a:ext cx="1080568" cy="526111"/>
            </a:xfrm>
            <a:prstGeom prst="curvedConnector2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urved Connector 16">
              <a:extLst>
                <a:ext uri="{FF2B5EF4-FFF2-40B4-BE49-F238E27FC236}">
                  <a16:creationId xmlns:a16="http://schemas.microsoft.com/office/drawing/2014/main" id="{4EC348C0-4CD7-3849-BA54-1DBB95F22CAB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 rot="16200000" flipH="1">
              <a:off x="943227" y="3313055"/>
              <a:ext cx="1262540" cy="526110"/>
            </a:xfrm>
            <a:prstGeom prst="curvedConnector2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5E6962C-C18C-724C-8F70-2E7823646392}"/>
              </a:ext>
            </a:extLst>
          </p:cNvPr>
          <p:cNvGrpSpPr/>
          <p:nvPr/>
        </p:nvGrpSpPr>
        <p:grpSpPr>
          <a:xfrm>
            <a:off x="1840142" y="1962270"/>
            <a:ext cx="5209906" cy="2156996"/>
            <a:chOff x="1840142" y="1962270"/>
            <a:chExt cx="5209906" cy="2156996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BDE8B5EF-20CD-CF4E-8CC4-081438888B73}"/>
                </a:ext>
              </a:extLst>
            </p:cNvPr>
            <p:cNvSpPr/>
            <p:nvPr/>
          </p:nvSpPr>
          <p:spPr>
            <a:xfrm>
              <a:off x="1840143" y="1969660"/>
              <a:ext cx="3775243" cy="546100"/>
            </a:xfrm>
            <a:prstGeom prst="roundRect">
              <a:avLst/>
            </a:prstGeom>
            <a:solidFill>
              <a:srgbClr val="00B0F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8CAD4A51-B88F-F347-8D8C-51E6EDBA1F64}"/>
                </a:ext>
              </a:extLst>
            </p:cNvPr>
            <p:cNvSpPr/>
            <p:nvPr/>
          </p:nvSpPr>
          <p:spPr>
            <a:xfrm>
              <a:off x="1840142" y="3535844"/>
              <a:ext cx="3775243" cy="546100"/>
            </a:xfrm>
            <a:prstGeom prst="roundRect">
              <a:avLst/>
            </a:prstGeom>
            <a:solidFill>
              <a:srgbClr val="FF85FF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7334D67-F686-8F4E-88C8-3CCBDC525903}"/>
                </a:ext>
              </a:extLst>
            </p:cNvPr>
            <p:cNvSpPr txBox="1"/>
            <p:nvPr/>
          </p:nvSpPr>
          <p:spPr>
            <a:xfrm rot="262426">
              <a:off x="5316824" y="1962270"/>
              <a:ext cx="106150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Feature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87263A3-8180-9341-876B-493C48F1D992}"/>
                </a:ext>
              </a:extLst>
            </p:cNvPr>
            <p:cNvSpPr txBox="1"/>
            <p:nvPr/>
          </p:nvSpPr>
          <p:spPr>
            <a:xfrm rot="21445778">
              <a:off x="5385584" y="3472935"/>
              <a:ext cx="10182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main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CEF62C13-8484-6C4F-A0A6-E5E1E1DE2561}"/>
                </a:ext>
              </a:extLst>
            </p:cNvPr>
            <p:cNvSpPr/>
            <p:nvPr/>
          </p:nvSpPr>
          <p:spPr>
            <a:xfrm>
              <a:off x="1853790" y="2754454"/>
              <a:ext cx="3775243" cy="546100"/>
            </a:xfrm>
            <a:prstGeom prst="roundRect">
              <a:avLst/>
            </a:prstGeom>
            <a:solidFill>
              <a:srgbClr val="00B050">
                <a:alpha val="2539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FA4B6CE-EE4B-BA48-B621-164522655C69}"/>
                </a:ext>
              </a:extLst>
            </p:cNvPr>
            <p:cNvSpPr txBox="1"/>
            <p:nvPr/>
          </p:nvSpPr>
          <p:spPr>
            <a:xfrm>
              <a:off x="5244746" y="2715074"/>
              <a:ext cx="18053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Best Common</a:t>
              </a:r>
            </a:p>
            <a:p>
              <a:r>
                <a:rPr lang="en-US" sz="1800" dirty="0">
                  <a:solidFill>
                    <a:schemeClr val="bg1"/>
                  </a:solidFill>
                  <a:latin typeface="Segoe Print" panose="02000800000000000000" pitchFamily="2" charset="0"/>
                </a:rPr>
                <a:t>Ancestor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223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1F10C5B-4089-A84A-AB5C-4D9FBEACE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666" y="887562"/>
            <a:ext cx="8659888" cy="38320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Using a Graphical Merge Tool (e.g. Meld)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B108CE0-2278-E641-86B3-BAE83735C82C}"/>
              </a:ext>
            </a:extLst>
          </p:cNvPr>
          <p:cNvSpPr/>
          <p:nvPr/>
        </p:nvSpPr>
        <p:spPr>
          <a:xfrm>
            <a:off x="464728" y="3790950"/>
            <a:ext cx="2418347" cy="46498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Feature Branch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64BF507-1522-DA44-B87A-C3885892C61B}"/>
              </a:ext>
            </a:extLst>
          </p:cNvPr>
          <p:cNvSpPr/>
          <p:nvPr/>
        </p:nvSpPr>
        <p:spPr>
          <a:xfrm>
            <a:off x="6066125" y="3790950"/>
            <a:ext cx="2418347" cy="464988"/>
          </a:xfrm>
          <a:prstGeom prst="roundRect">
            <a:avLst/>
          </a:prstGeom>
          <a:solidFill>
            <a:srgbClr val="FF85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Main Branch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38B76F7-7509-3748-A095-709CD1D384C1}"/>
              </a:ext>
            </a:extLst>
          </p:cNvPr>
          <p:cNvSpPr/>
          <p:nvPr/>
        </p:nvSpPr>
        <p:spPr>
          <a:xfrm>
            <a:off x="3262696" y="3650005"/>
            <a:ext cx="2418347" cy="74687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Ancestor / </a:t>
            </a:r>
          </a:p>
          <a:p>
            <a:pPr algn="ctr"/>
            <a:r>
              <a:rPr lang="en-US" sz="2400" dirty="0"/>
              <a:t>Result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4A91EA6-8B3D-1A40-8FB7-803187871C5E}"/>
              </a:ext>
            </a:extLst>
          </p:cNvPr>
          <p:cNvSpPr/>
          <p:nvPr/>
        </p:nvSpPr>
        <p:spPr>
          <a:xfrm>
            <a:off x="1225783" y="2073952"/>
            <a:ext cx="448119" cy="184880"/>
          </a:xfrm>
          <a:prstGeom prst="roundRect">
            <a:avLst/>
          </a:prstGeom>
          <a:solidFill>
            <a:srgbClr val="FFFF00">
              <a:alpha val="25391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EF91E46-3CE3-3140-831B-68C1E89C55A0}"/>
              </a:ext>
            </a:extLst>
          </p:cNvPr>
          <p:cNvSpPr/>
          <p:nvPr/>
        </p:nvSpPr>
        <p:spPr>
          <a:xfrm>
            <a:off x="7133328" y="2089055"/>
            <a:ext cx="520571" cy="184880"/>
          </a:xfrm>
          <a:prstGeom prst="roundRect">
            <a:avLst/>
          </a:prstGeom>
          <a:solidFill>
            <a:srgbClr val="FFFF00">
              <a:alpha val="25391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7237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Big Picture: Resolving a Merge Conflict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3805BD-D948-2646-9353-BBA1F3152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3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063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Big Picture: The Whole Messy Thing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25B6A1-B7DA-F345-A8B3-D6D2A9B42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5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972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15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Our Current State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10245-4A83-3841-8C30-4BFF83D4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CC92C0-7CD0-694C-90DE-D9A9BB3C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48FB89-E05E-8B4A-AED8-6987790CD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F288C24F-4A41-F946-A6EA-8F964A912E96}"/>
              </a:ext>
            </a:extLst>
          </p:cNvPr>
          <p:cNvGrpSpPr/>
          <p:nvPr/>
        </p:nvGrpSpPr>
        <p:grpSpPr>
          <a:xfrm>
            <a:off x="35734" y="1205149"/>
            <a:ext cx="2571919" cy="3790224"/>
            <a:chOff x="95825" y="991328"/>
            <a:chExt cx="2571919" cy="3790224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7779DB8-B0AE-3241-9A1A-D7BB8B331CE2}"/>
                </a:ext>
              </a:extLst>
            </p:cNvPr>
            <p:cNvSpPr txBox="1"/>
            <p:nvPr/>
          </p:nvSpPr>
          <p:spPr>
            <a:xfrm rot="21141175">
              <a:off x="137232" y="991328"/>
              <a:ext cx="22789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latin typeface="Segoe Print" panose="02000800000000000000" pitchFamily="2" charset="0"/>
                </a:rPr>
                <a:t>How did we </a:t>
              </a:r>
            </a:p>
            <a:p>
              <a:pPr algn="ctr"/>
              <a:r>
                <a:rPr lang="en-US" sz="2400" b="1" dirty="0">
                  <a:latin typeface="Segoe Print" panose="02000800000000000000" pitchFamily="2" charset="0"/>
                </a:rPr>
                <a:t>get here?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0252A6F-0442-1043-8BEA-E04AD8157F04}"/>
                </a:ext>
              </a:extLst>
            </p:cNvPr>
            <p:cNvSpPr txBox="1"/>
            <p:nvPr/>
          </p:nvSpPr>
          <p:spPr>
            <a:xfrm rot="20731191">
              <a:off x="1034938" y="3595013"/>
              <a:ext cx="11128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Branch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B4A698C-91AD-2242-ADE4-9AA0AA4BDEA3}"/>
                </a:ext>
              </a:extLst>
            </p:cNvPr>
            <p:cNvSpPr txBox="1"/>
            <p:nvPr/>
          </p:nvSpPr>
          <p:spPr>
            <a:xfrm rot="217677">
              <a:off x="163764" y="3300619"/>
              <a:ext cx="10583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Switch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D454A64-38E0-D348-83E5-34581115F6C1}"/>
                </a:ext>
              </a:extLst>
            </p:cNvPr>
            <p:cNvSpPr txBox="1"/>
            <p:nvPr/>
          </p:nvSpPr>
          <p:spPr>
            <a:xfrm rot="21223990">
              <a:off x="872830" y="4381442"/>
              <a:ext cx="7216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Edit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6B503021-B73C-474A-B670-C570B6DDD81D}"/>
                </a:ext>
              </a:extLst>
            </p:cNvPr>
            <p:cNvSpPr txBox="1"/>
            <p:nvPr/>
          </p:nvSpPr>
          <p:spPr>
            <a:xfrm rot="21230397">
              <a:off x="1768139" y="4078327"/>
              <a:ext cx="8996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Stage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1DB16F4-2666-AA48-94EB-0434B45F6270}"/>
                </a:ext>
              </a:extLst>
            </p:cNvPr>
            <p:cNvSpPr txBox="1"/>
            <p:nvPr/>
          </p:nvSpPr>
          <p:spPr>
            <a:xfrm rot="21143018">
              <a:off x="1161032" y="1744344"/>
              <a:ext cx="12153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Commit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F88504C-0584-5045-8D06-23CBA17CD93B}"/>
                </a:ext>
              </a:extLst>
            </p:cNvPr>
            <p:cNvSpPr txBox="1"/>
            <p:nvPr/>
          </p:nvSpPr>
          <p:spPr>
            <a:xfrm rot="348973">
              <a:off x="95825" y="3935681"/>
              <a:ext cx="79060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Push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2F86BF3-FC65-0A48-8E1B-8AD78DB1267B}"/>
                </a:ext>
              </a:extLst>
            </p:cNvPr>
            <p:cNvSpPr txBox="1"/>
            <p:nvPr/>
          </p:nvSpPr>
          <p:spPr>
            <a:xfrm rot="20966963">
              <a:off x="585593" y="2773224"/>
              <a:ext cx="9589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Synch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9292B52-66EA-D744-92BA-939796C5F226}"/>
                </a:ext>
              </a:extLst>
            </p:cNvPr>
            <p:cNvSpPr txBox="1"/>
            <p:nvPr/>
          </p:nvSpPr>
          <p:spPr>
            <a:xfrm rot="201347">
              <a:off x="522774" y="2263646"/>
              <a:ext cx="17508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goe Print" panose="02000800000000000000" pitchFamily="2" charset="0"/>
                </a:rPr>
                <a:t>Pull Request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5637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Our Current State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10245-4A83-3841-8C30-4BFF83D4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CC92C0-7CD0-694C-90DE-D9A9BB3CA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348FB89-E05E-8B4A-AED8-6987790CDD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77779DB8-B0AE-3241-9A1A-D7BB8B331CE2}"/>
              </a:ext>
            </a:extLst>
          </p:cNvPr>
          <p:cNvSpPr txBox="1"/>
          <p:nvPr/>
        </p:nvSpPr>
        <p:spPr>
          <a:xfrm rot="21141175">
            <a:off x="95238" y="1786920"/>
            <a:ext cx="20689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Segoe Print" panose="02000800000000000000" pitchFamily="2" charset="0"/>
              </a:rPr>
              <a:t>Demo: </a:t>
            </a:r>
            <a:r>
              <a:rPr lang="en-US" sz="2400" dirty="0">
                <a:latin typeface="Segoe Print" panose="02000800000000000000" pitchFamily="2" charset="0"/>
              </a:rPr>
              <a:t>Look at the Pull Requests on GitHub</a:t>
            </a:r>
            <a:endParaRPr lang="en-US" sz="2400" b="1" dirty="0"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131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Upstream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051EFF-5E8F-4C43-9B83-4D618911E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F62BEB-B84F-DB4C-8CD5-F8A2DE4D1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2025" y="502984"/>
            <a:ext cx="2051950" cy="13862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848724-BAB3-3643-806A-EB2514A3E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4113F8-1126-864B-BD2D-E9B2BC06FDE8}"/>
              </a:ext>
            </a:extLst>
          </p:cNvPr>
          <p:cNvSpPr txBox="1"/>
          <p:nvPr/>
        </p:nvSpPr>
        <p:spPr>
          <a:xfrm>
            <a:off x="6137217" y="226654"/>
            <a:ext cx="81945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B050"/>
                </a:solidFill>
              </a:rPr>
              <a:t>✓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94ABBA-4F17-9C4B-B988-1026BF084CD9}"/>
              </a:ext>
            </a:extLst>
          </p:cNvPr>
          <p:cNvSpPr txBox="1"/>
          <p:nvPr/>
        </p:nvSpPr>
        <p:spPr>
          <a:xfrm rot="21141175">
            <a:off x="169670" y="1775005"/>
            <a:ext cx="19894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Segoe Print" panose="02000800000000000000" pitchFamily="2" charset="0"/>
              </a:rPr>
              <a:t>Why is there now a conflict?</a:t>
            </a:r>
          </a:p>
        </p:txBody>
      </p:sp>
    </p:spTree>
    <p:extLst>
      <p:ext uri="{BB962C8B-B14F-4D97-AF65-F5344CB8AC3E}">
        <p14:creationId xmlns:p14="http://schemas.microsoft.com/office/powerpoint/2010/main" val="2500693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Merging Branches: Common Ancestors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an oink oink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an oink oink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bahh</a:t>
            </a:r>
            <a:r>
              <a:rPr lang="en-US" sz="1200" dirty="0">
                <a:solidFill>
                  <a:schemeClr val="tx1"/>
                </a:solidFill>
              </a:rPr>
              <a:t> 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3D2AB3-6069-B740-A7E8-339DFC1123D5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</p:spTree>
    <p:extLst>
      <p:ext uri="{BB962C8B-B14F-4D97-AF65-F5344CB8AC3E}">
        <p14:creationId xmlns:p14="http://schemas.microsoft.com/office/powerpoint/2010/main" val="2385293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Merging Branches: </a:t>
            </a:r>
            <a:r>
              <a:rPr lang="en-US" sz="3200" i="1" dirty="0" err="1"/>
              <a:t>Identifing</a:t>
            </a:r>
            <a:r>
              <a:rPr lang="en-US" sz="3200" i="1" dirty="0"/>
              <a:t> Changes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>
                <a:solidFill>
                  <a:schemeClr val="tx1"/>
                </a:solidFill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>
                <a:solidFill>
                  <a:schemeClr val="tx1"/>
                </a:solidFill>
              </a:rPr>
              <a:t>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duck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quack quack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cow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moo moo 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moo moo there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>
                <a:solidFill>
                  <a:schemeClr val="tx1"/>
                </a:solidFill>
              </a:rPr>
              <a:t>Old MacDonald had a farm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goat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a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here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dirty="0">
                <a:solidFill>
                  <a:schemeClr val="tx1"/>
                </a:solidFill>
              </a:rPr>
              <a:t>there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994BBF-4388-6F44-A7BC-B4B9DBD7E445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4988D7-D41F-1546-8CC4-DA45357608DA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F52095-05B6-9B47-A780-222F40EC8F9C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02FB07-492B-EB40-BE32-66984BF5EFA0}"/>
              </a:ext>
            </a:extLst>
          </p:cNvPr>
          <p:cNvSpPr txBox="1"/>
          <p:nvPr/>
        </p:nvSpPr>
        <p:spPr>
          <a:xfrm rot="21141175">
            <a:off x="5804432" y="718133"/>
            <a:ext cx="26779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Non-conflicting changes </a:t>
            </a:r>
            <a:r>
              <a:rPr lang="en-US" sz="2400" dirty="0">
                <a:latin typeface="Segoe Print" panose="02000800000000000000" pitchFamily="2" charset="0"/>
              </a:rPr>
              <a:t>can be merged automatically.</a:t>
            </a:r>
          </a:p>
        </p:txBody>
      </p:sp>
    </p:spTree>
    <p:extLst>
      <p:ext uri="{BB962C8B-B14F-4D97-AF65-F5344CB8AC3E}">
        <p14:creationId xmlns:p14="http://schemas.microsoft.com/office/powerpoint/2010/main" val="3394130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Merge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365963" y="1208520"/>
            <a:ext cx="36886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1908056" y="1742297"/>
            <a:ext cx="1739245" cy="641633"/>
            <a:chOff x="1908056" y="1742297"/>
            <a:chExt cx="1739245" cy="6416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1908056" y="1922265"/>
              <a:ext cx="11272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hasPig</a:t>
              </a:r>
              <a:endParaRPr lang="en-US" sz="2400" dirty="0"/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854972B9-F91A-C946-98F2-46A755DAC681}"/>
              </a:ext>
            </a:extLst>
          </p:cNvPr>
          <p:cNvSpPr/>
          <p:nvPr/>
        </p:nvSpPr>
        <p:spPr>
          <a:xfrm>
            <a:off x="3701308" y="1452321"/>
            <a:ext cx="271848" cy="271848"/>
          </a:xfrm>
          <a:prstGeom prst="ellipse">
            <a:avLst/>
          </a:prstGeom>
          <a:solidFill>
            <a:srgbClr val="FF85FF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0EFEDD-12C7-9140-A377-941316FE3A48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3165388" y="1588245"/>
            <a:ext cx="535920" cy="2055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Slide Number Placeholder 3">
            <a:extLst>
              <a:ext uri="{FF2B5EF4-FFF2-40B4-BE49-F238E27FC236}">
                <a16:creationId xmlns:a16="http://schemas.microsoft.com/office/drawing/2014/main" id="{FC6A95C8-6CF0-FB48-98E2-44E99DF2A829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9" name="Slide Number Placeholder 3">
            <a:extLst>
              <a:ext uri="{FF2B5EF4-FFF2-40B4-BE49-F238E27FC236}">
                <a16:creationId xmlns:a16="http://schemas.microsoft.com/office/drawing/2014/main" id="{8F66751D-AEE1-294A-B573-1992C0A4AAA8}"/>
              </a:ext>
            </a:extLst>
          </p:cNvPr>
          <p:cNvSpPr txBox="1">
            <a:spLocks/>
          </p:cNvSpPr>
          <p:nvPr/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None/>
              <a:defRPr sz="1200" kern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E82383EC-9FA8-A645-8894-3B09FEB11F7D}"/>
              </a:ext>
            </a:extLst>
          </p:cNvPr>
          <p:cNvSpPr/>
          <p:nvPr/>
        </p:nvSpPr>
        <p:spPr>
          <a:xfrm>
            <a:off x="5655493" y="2409568"/>
            <a:ext cx="2420809" cy="2280033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81191098-96D9-1548-BFCB-3BDE045CC022}"/>
              </a:ext>
            </a:extLst>
          </p:cNvPr>
          <p:cNvSpPr/>
          <p:nvPr/>
        </p:nvSpPr>
        <p:spPr>
          <a:xfrm>
            <a:off x="2984672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41DBA2C9-723E-CA42-A118-E81D9AC50A7C}"/>
              </a:ext>
            </a:extLst>
          </p:cNvPr>
          <p:cNvSpPr/>
          <p:nvPr/>
        </p:nvSpPr>
        <p:spPr>
          <a:xfrm>
            <a:off x="326855" y="2409568"/>
            <a:ext cx="2420809" cy="2306865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AFB7C07-1BEB-774B-B42F-B11005082393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008CB6B-3EF2-5C44-A894-C2311E63C784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B8D1BC8-0010-C046-9272-D90744361648}"/>
              </a:ext>
            </a:extLst>
          </p:cNvPr>
          <p:cNvSpPr txBox="1"/>
          <p:nvPr/>
        </p:nvSpPr>
        <p:spPr>
          <a:xfrm>
            <a:off x="374285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dirty="0">
                <a:solidFill>
                  <a:srgbClr val="FF0000"/>
                </a:solidFill>
              </a:rPr>
              <a:t>an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42924A1-F1C9-EE41-9C73-39D1F7608030}"/>
              </a:ext>
            </a:extLst>
          </p:cNvPr>
          <p:cNvSpPr txBox="1"/>
          <p:nvPr/>
        </p:nvSpPr>
        <p:spPr>
          <a:xfrm>
            <a:off x="3041082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</a:t>
            </a:r>
            <a:r>
              <a:rPr lang="en-US" sz="1200" b="1" dirty="0">
                <a:solidFill>
                  <a:srgbClr val="FF0000"/>
                </a:solidFill>
              </a:rPr>
              <a:t>an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dirty="0">
                <a:solidFill>
                  <a:srgbClr val="FF0000"/>
                </a:solidFill>
              </a:rPr>
              <a:t>an</a:t>
            </a:r>
            <a:r>
              <a:rPr lang="en-US" sz="1200" dirty="0">
                <a:solidFill>
                  <a:srgbClr val="FF0000"/>
                </a:solidFill>
              </a:rPr>
              <a:t>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goat</a:t>
            </a:r>
          </a:p>
          <a:p>
            <a:r>
              <a:rPr lang="en-US" sz="1200" dirty="0"/>
              <a:t>With a </a:t>
            </a:r>
            <a:r>
              <a:rPr lang="en-US" sz="1200" dirty="0" err="1"/>
              <a:t>bahh</a:t>
            </a:r>
            <a:r>
              <a:rPr lang="en-US" sz="1200" dirty="0"/>
              <a:t> </a:t>
            </a:r>
            <a:r>
              <a:rPr lang="en-US" sz="1200" dirty="0" err="1"/>
              <a:t>bahh</a:t>
            </a:r>
            <a:r>
              <a:rPr lang="en-US" sz="1200" dirty="0"/>
              <a:t> here</a:t>
            </a:r>
          </a:p>
          <a:p>
            <a:r>
              <a:rPr lang="en-US" sz="1200" dirty="0"/>
              <a:t>And a </a:t>
            </a:r>
            <a:r>
              <a:rPr lang="en-US" sz="1200" dirty="0" err="1"/>
              <a:t>bahh</a:t>
            </a:r>
            <a:r>
              <a:rPr lang="en-US" sz="1200" dirty="0"/>
              <a:t> </a:t>
            </a:r>
            <a:r>
              <a:rPr lang="en-US" sz="1200" dirty="0" err="1"/>
              <a:t>bahh</a:t>
            </a:r>
            <a:r>
              <a:rPr lang="en-US" sz="1200" dirty="0"/>
              <a:t> there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BC8E4FE-FDA1-3342-B616-D58FDA6B636D}"/>
              </a:ext>
            </a:extLst>
          </p:cNvPr>
          <p:cNvSpPr txBox="1"/>
          <p:nvPr/>
        </p:nvSpPr>
        <p:spPr>
          <a:xfrm>
            <a:off x="5707879" y="29352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dirty="0">
                <a:solidFill>
                  <a:srgbClr val="FF0000"/>
                </a:solidFill>
              </a:rPr>
              <a:t>goat</a:t>
            </a:r>
          </a:p>
          <a:p>
            <a:r>
              <a:rPr lang="en-US" sz="1200" dirty="0"/>
              <a:t>With a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b="1" dirty="0">
                <a:solidFill>
                  <a:schemeClr val="tx1"/>
                </a:solidFill>
              </a:rPr>
              <a:t>a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b="1" dirty="0" err="1">
                <a:solidFill>
                  <a:srgbClr val="FF0000"/>
                </a:solidFill>
              </a:rPr>
              <a:t>bahh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dirty="0"/>
              <a:t>there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6470876A-1312-E447-8AFA-B361B67C2A71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chemeClr val="bg1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FF15AC8-26C4-8245-B1B4-5BC33A1B339F}"/>
              </a:ext>
            </a:extLst>
          </p:cNvPr>
          <p:cNvSpPr/>
          <p:nvPr/>
        </p:nvSpPr>
        <p:spPr>
          <a:xfrm>
            <a:off x="4059152" y="2583172"/>
            <a:ext cx="271848" cy="271848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AA455C2-9785-1447-82DB-D2ABF437EA1A}"/>
              </a:ext>
            </a:extLst>
          </p:cNvPr>
          <p:cNvGrpSpPr/>
          <p:nvPr/>
        </p:nvGrpSpPr>
        <p:grpSpPr>
          <a:xfrm>
            <a:off x="3647301" y="1451350"/>
            <a:ext cx="1036141" cy="701749"/>
            <a:chOff x="3647301" y="1451350"/>
            <a:chExt cx="1036141" cy="701749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4ED5762-7B6F-4044-9FC6-FBD8794E0142}"/>
                </a:ext>
              </a:extLst>
            </p:cNvPr>
            <p:cNvGrpSpPr/>
            <p:nvPr/>
          </p:nvGrpSpPr>
          <p:grpSpPr>
            <a:xfrm>
              <a:off x="4411594" y="1451350"/>
              <a:ext cx="271848" cy="271848"/>
              <a:chOff x="4254488" y="2017174"/>
              <a:chExt cx="271848" cy="271848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71EBBA09-0893-1C43-A43E-D1073E0F7B16}"/>
                  </a:ext>
                </a:extLst>
              </p:cNvPr>
              <p:cNvSpPr/>
              <p:nvPr/>
            </p:nvSpPr>
            <p:spPr>
              <a:xfrm>
                <a:off x="4254488" y="2017174"/>
                <a:ext cx="271848" cy="271848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4B51B4F9-96C6-9F42-B366-508A68E85478}"/>
                  </a:ext>
                </a:extLst>
              </p:cNvPr>
              <p:cNvSpPr/>
              <p:nvPr/>
            </p:nvSpPr>
            <p:spPr>
              <a:xfrm>
                <a:off x="4307548" y="2070019"/>
                <a:ext cx="166155" cy="166155"/>
              </a:xfrm>
              <a:prstGeom prst="ellipse">
                <a:avLst/>
              </a:prstGeom>
              <a:solidFill>
                <a:srgbClr val="00B0F0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1CE07AD-6A3E-D44F-B1BD-B3253FB582F1}"/>
                </a:ext>
              </a:extLst>
            </p:cNvPr>
            <p:cNvCxnSpPr>
              <a:cxnSpLocks/>
              <a:stCxn id="34" idx="6"/>
              <a:endCxn id="36" idx="2"/>
            </p:cNvCxnSpPr>
            <p:nvPr/>
          </p:nvCxnSpPr>
          <p:spPr>
            <a:xfrm flipV="1">
              <a:off x="3973156" y="1587274"/>
              <a:ext cx="438438" cy="971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Curved Connector 49">
              <a:extLst>
                <a:ext uri="{FF2B5EF4-FFF2-40B4-BE49-F238E27FC236}">
                  <a16:creationId xmlns:a16="http://schemas.microsoft.com/office/drawing/2014/main" id="{2696A711-B0F8-2041-A870-5B7EB817C04B}"/>
                </a:ext>
              </a:extLst>
            </p:cNvPr>
            <p:cNvCxnSpPr>
              <a:cxnSpLocks/>
              <a:stCxn id="18" idx="6"/>
              <a:endCxn id="36" idx="4"/>
            </p:cNvCxnSpPr>
            <p:nvPr/>
          </p:nvCxnSpPr>
          <p:spPr>
            <a:xfrm flipV="1">
              <a:off x="3647301" y="1723198"/>
              <a:ext cx="900217" cy="429901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66A13787-66AC-B742-AB4C-216A53A4C043}"/>
              </a:ext>
            </a:extLst>
          </p:cNvPr>
          <p:cNvSpPr txBox="1"/>
          <p:nvPr/>
        </p:nvSpPr>
        <p:spPr>
          <a:xfrm rot="294816">
            <a:off x="5181616" y="276406"/>
            <a:ext cx="25578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Print" panose="02000800000000000000" pitchFamily="2" charset="0"/>
              </a:rPr>
              <a:t>A </a:t>
            </a:r>
          </a:p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 commit </a:t>
            </a:r>
            <a:r>
              <a:rPr lang="en-US" sz="2400" u="sng" dirty="0">
                <a:latin typeface="Segoe Print" panose="02000800000000000000" pitchFamily="2" charset="0"/>
              </a:rPr>
              <a:t>adds or blends </a:t>
            </a:r>
            <a:r>
              <a:rPr lang="en-US" sz="2400" dirty="0">
                <a:latin typeface="Segoe Print" panose="02000800000000000000" pitchFamily="2" charset="0"/>
              </a:rPr>
              <a:t>changes from two parents.</a:t>
            </a:r>
            <a:endParaRPr lang="en-US" sz="2400" b="1" dirty="0">
              <a:solidFill>
                <a:srgbClr val="0070C0"/>
              </a:solidFill>
              <a:latin typeface="Segoe Print" panose="02000800000000000000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AF42D80-8049-8D44-814A-191CEF5B8F57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ECDCCF8-AE3F-8340-97B7-E98B123F19EC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DB9F063-1FF7-074F-978A-C172D976F4CF}"/>
              </a:ext>
            </a:extLst>
          </p:cNvPr>
          <p:cNvSpPr txBox="1"/>
          <p:nvPr/>
        </p:nvSpPr>
        <p:spPr>
          <a:xfrm>
            <a:off x="3301876" y="4716433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Merged Result</a:t>
            </a:r>
          </a:p>
        </p:txBody>
      </p:sp>
    </p:spTree>
    <p:extLst>
      <p:ext uri="{BB962C8B-B14F-4D97-AF65-F5344CB8AC3E}">
        <p14:creationId xmlns:p14="http://schemas.microsoft.com/office/powerpoint/2010/main" val="818904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04F97-669C-5447-9800-ED2756A5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33" y="797900"/>
            <a:ext cx="3521676" cy="189903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0B378BA-1C2D-AE4C-9763-3E698BA090DA}"/>
              </a:ext>
            </a:extLst>
          </p:cNvPr>
          <p:cNvSpPr/>
          <p:nvPr/>
        </p:nvSpPr>
        <p:spPr>
          <a:xfrm>
            <a:off x="5655493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B6CD7BC-A2AB-E846-BE85-68696869CE09}"/>
              </a:ext>
            </a:extLst>
          </p:cNvPr>
          <p:cNvSpPr/>
          <p:nvPr/>
        </p:nvSpPr>
        <p:spPr>
          <a:xfrm>
            <a:off x="2984672" y="2409568"/>
            <a:ext cx="2420809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C1366E-17DC-014A-8179-073B615BDE1A}"/>
              </a:ext>
            </a:extLst>
          </p:cNvPr>
          <p:cNvSpPr/>
          <p:nvPr/>
        </p:nvSpPr>
        <p:spPr>
          <a:xfrm>
            <a:off x="326855" y="2409568"/>
            <a:ext cx="2416785" cy="2310070"/>
          </a:xfrm>
          <a:prstGeom prst="roundRect">
            <a:avLst>
              <a:gd name="adj" fmla="val 95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Merge Conflicts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C58BA2-181C-4C4C-9011-B0F2E0D9331D}"/>
              </a:ext>
            </a:extLst>
          </p:cNvPr>
          <p:cNvSpPr/>
          <p:nvPr/>
        </p:nvSpPr>
        <p:spPr>
          <a:xfrm>
            <a:off x="3985011" y="2508418"/>
            <a:ext cx="420130" cy="420130"/>
          </a:xfrm>
          <a:prstGeom prst="ellipse">
            <a:avLst/>
          </a:prstGeom>
          <a:solidFill>
            <a:srgbClr val="00B05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AA1A30A-A6E8-2344-B2C0-51B18D085111}"/>
              </a:ext>
            </a:extLst>
          </p:cNvPr>
          <p:cNvSpPr/>
          <p:nvPr/>
        </p:nvSpPr>
        <p:spPr>
          <a:xfrm>
            <a:off x="1346886" y="2508418"/>
            <a:ext cx="420130" cy="420130"/>
          </a:xfrm>
          <a:prstGeom prst="ellipse">
            <a:avLst/>
          </a:prstGeom>
          <a:solidFill>
            <a:srgbClr val="00B0F0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44787C7-4E67-4A40-95B2-95723325AB08}"/>
              </a:ext>
            </a:extLst>
          </p:cNvPr>
          <p:cNvSpPr/>
          <p:nvPr/>
        </p:nvSpPr>
        <p:spPr>
          <a:xfrm>
            <a:off x="6688528" y="2508418"/>
            <a:ext cx="420130" cy="420130"/>
          </a:xfrm>
          <a:prstGeom prst="ellipse">
            <a:avLst/>
          </a:prstGeom>
          <a:solidFill>
            <a:srgbClr val="FF85FF"/>
          </a:solidFill>
          <a:ln cmpd="dbl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DA7A4B-A7B7-4E4A-B210-1B63DE7355F9}"/>
              </a:ext>
            </a:extLst>
          </p:cNvPr>
          <p:cNvSpPr txBox="1"/>
          <p:nvPr/>
        </p:nvSpPr>
        <p:spPr>
          <a:xfrm>
            <a:off x="374285" y="2922575"/>
            <a:ext cx="2521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u="sng" dirty="0">
                <a:solidFill>
                  <a:srgbClr val="FF0000"/>
                </a:solidFill>
              </a:rPr>
              <a:t>piglet</a:t>
            </a:r>
          </a:p>
          <a:p>
            <a:r>
              <a:rPr lang="en-US" sz="1200" dirty="0"/>
              <a:t>With </a:t>
            </a:r>
            <a:r>
              <a:rPr lang="en-US" sz="1200" b="1" u="sng" dirty="0">
                <a:solidFill>
                  <a:srgbClr val="FF0000"/>
                </a:solidFill>
              </a:rPr>
              <a:t>an</a:t>
            </a:r>
            <a:r>
              <a:rPr lang="en-US" sz="1200" b="1" dirty="0">
                <a:solidFill>
                  <a:srgbClr val="FF0000"/>
                </a:solidFill>
              </a:rPr>
              <a:t> 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 </a:t>
            </a:r>
            <a:r>
              <a:rPr lang="en-US" sz="1200" b="1" u="sng" dirty="0">
                <a:solidFill>
                  <a:srgbClr val="FF0000"/>
                </a:solidFill>
              </a:rPr>
              <a:t>an</a:t>
            </a:r>
            <a:r>
              <a:rPr lang="en-US" sz="1200" b="1" dirty="0">
                <a:solidFill>
                  <a:srgbClr val="FF0000"/>
                </a:solidFill>
              </a:rPr>
              <a:t> oink oink </a:t>
            </a:r>
            <a:r>
              <a:rPr lang="en-US" sz="1200" dirty="0"/>
              <a:t>there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55416-FF45-3346-80E9-7955F18E2362}"/>
              </a:ext>
            </a:extLst>
          </p:cNvPr>
          <p:cNvSpPr txBox="1"/>
          <p:nvPr/>
        </p:nvSpPr>
        <p:spPr>
          <a:xfrm>
            <a:off x="3041081" y="2922575"/>
            <a:ext cx="2373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duck</a:t>
            </a:r>
          </a:p>
          <a:p>
            <a:r>
              <a:rPr lang="en-US" sz="1200" dirty="0"/>
              <a:t>With a quack quack here</a:t>
            </a:r>
          </a:p>
          <a:p>
            <a:r>
              <a:rPr lang="en-US" sz="1200" dirty="0"/>
              <a:t>And a quack quack there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D91CD6-1F35-A940-A901-61156998E013}"/>
              </a:ext>
            </a:extLst>
          </p:cNvPr>
          <p:cNvSpPr txBox="1"/>
          <p:nvPr/>
        </p:nvSpPr>
        <p:spPr>
          <a:xfrm>
            <a:off x="5711903" y="2936850"/>
            <a:ext cx="23733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cow</a:t>
            </a:r>
          </a:p>
          <a:p>
            <a:r>
              <a:rPr lang="en-US" sz="1200" dirty="0"/>
              <a:t>With a moo moo here</a:t>
            </a:r>
          </a:p>
          <a:p>
            <a:r>
              <a:rPr lang="en-US" sz="1200" dirty="0"/>
              <a:t>And a moo moo there</a:t>
            </a:r>
          </a:p>
          <a:p>
            <a:endParaRPr lang="en-US" sz="1200" dirty="0"/>
          </a:p>
          <a:p>
            <a:r>
              <a:rPr lang="en-US" sz="1200" dirty="0"/>
              <a:t>Old MacDonald had a farm</a:t>
            </a:r>
          </a:p>
          <a:p>
            <a:r>
              <a:rPr lang="en-US" sz="1200" dirty="0"/>
              <a:t>And on that farm, he had a </a:t>
            </a:r>
            <a:r>
              <a:rPr lang="en-US" sz="1200" b="1" u="sng" dirty="0">
                <a:solidFill>
                  <a:srgbClr val="FF0000"/>
                </a:solidFill>
              </a:rPr>
              <a:t>pig</a:t>
            </a:r>
          </a:p>
          <a:p>
            <a:r>
              <a:rPr lang="en-US" sz="1200" dirty="0"/>
              <a:t>With a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here</a:t>
            </a:r>
          </a:p>
          <a:p>
            <a:r>
              <a:rPr lang="en-US" sz="1200" dirty="0"/>
              <a:t>And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b="1" dirty="0">
                <a:solidFill>
                  <a:schemeClr val="tx1"/>
                </a:solidFill>
              </a:rPr>
              <a:t>a </a:t>
            </a:r>
            <a:r>
              <a:rPr lang="en-US" sz="1200" b="1" dirty="0">
                <a:solidFill>
                  <a:srgbClr val="FF0000"/>
                </a:solidFill>
              </a:rPr>
              <a:t>oink oink </a:t>
            </a:r>
            <a:r>
              <a:rPr lang="en-US" sz="1200" dirty="0"/>
              <a:t>there</a:t>
            </a:r>
          </a:p>
          <a:p>
            <a:endParaRPr 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7B3AB2-AC4D-7E44-9AD8-93FB058A257F}"/>
              </a:ext>
            </a:extLst>
          </p:cNvPr>
          <p:cNvSpPr txBox="1"/>
          <p:nvPr/>
        </p:nvSpPr>
        <p:spPr>
          <a:xfrm rot="21141175">
            <a:off x="5673937" y="250622"/>
            <a:ext cx="24493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 Conflicts </a:t>
            </a:r>
            <a:r>
              <a:rPr lang="en-US" sz="2400" dirty="0">
                <a:solidFill>
                  <a:schemeClr val="tx1"/>
                </a:solidFill>
                <a:latin typeface="Segoe Print" panose="02000800000000000000" pitchFamily="2" charset="0"/>
              </a:rPr>
              <a:t>must be resolved manually.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33926A-3847-D34B-833F-B9DD9CFDA876}"/>
              </a:ext>
            </a:extLst>
          </p:cNvPr>
          <p:cNvSpPr txBox="1"/>
          <p:nvPr/>
        </p:nvSpPr>
        <p:spPr>
          <a:xfrm>
            <a:off x="581363" y="4716433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Feature Branch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E836C2-4919-D044-9506-B8DEE0B5BA67}"/>
              </a:ext>
            </a:extLst>
          </p:cNvPr>
          <p:cNvSpPr txBox="1"/>
          <p:nvPr/>
        </p:nvSpPr>
        <p:spPr>
          <a:xfrm>
            <a:off x="6086510" y="4699312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Main Branch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58DF0E-46CD-5440-BFBF-AD80412F7BC1}"/>
              </a:ext>
            </a:extLst>
          </p:cNvPr>
          <p:cNvSpPr txBox="1"/>
          <p:nvPr/>
        </p:nvSpPr>
        <p:spPr>
          <a:xfrm>
            <a:off x="2755552" y="4716433"/>
            <a:ext cx="2876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Best Common Ancestor</a:t>
            </a:r>
          </a:p>
        </p:txBody>
      </p:sp>
    </p:spTree>
    <p:extLst>
      <p:ext uri="{BB962C8B-B14F-4D97-AF65-F5344CB8AC3E}">
        <p14:creationId xmlns:p14="http://schemas.microsoft.com/office/powerpoint/2010/main" val="2140868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i="1" dirty="0"/>
              <a:t>Synch with Upstream Main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653AEA-D3D6-5044-A0E4-3CD8FCC7E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8F5435-B2AA-DF4E-ACA1-831848D32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6600" y="508000"/>
            <a:ext cx="2062532" cy="1149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F7B61E-0C38-074A-B8AE-ED73DDB46A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468" y="2037862"/>
            <a:ext cx="2111285" cy="10677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02FD25-FB13-694E-A85B-6C231F50818A}"/>
              </a:ext>
            </a:extLst>
          </p:cNvPr>
          <p:cNvSpPr txBox="1"/>
          <p:nvPr/>
        </p:nvSpPr>
        <p:spPr>
          <a:xfrm rot="20843728">
            <a:off x="62833" y="1303704"/>
            <a:ext cx="314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main</a:t>
            </a:r>
            <a:endParaRPr lang="en-US" sz="1800" dirty="0">
              <a:solidFill>
                <a:schemeClr val="tx1"/>
              </a:solidFill>
              <a:latin typeface="Segoe Print" panose="02000800000000000000" pitchFamily="2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</a:t>
            </a:r>
            <a:r>
              <a:rPr lang="en-US" sz="1800" dirty="0">
                <a:latin typeface="Segoe Print" panose="02000800000000000000" pitchFamily="2" charset="0"/>
              </a:rPr>
              <a:t> from upstream</a:t>
            </a: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3.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origin</a:t>
            </a:r>
          </a:p>
        </p:txBody>
      </p:sp>
    </p:spTree>
    <p:extLst>
      <p:ext uri="{BB962C8B-B14F-4D97-AF65-F5344CB8AC3E}">
        <p14:creationId xmlns:p14="http://schemas.microsoft.com/office/powerpoint/2010/main" val="2382349481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7589</TotalTime>
  <Words>3023</Words>
  <Application>Microsoft Macintosh PowerPoint</Application>
  <PresentationFormat>On-screen Show (16:9)</PresentationFormat>
  <Paragraphs>514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Dosis</vt:lpstr>
      <vt:lpstr>Dosis ExtraLight</vt:lpstr>
      <vt:lpstr>Segoe Print</vt:lpstr>
      <vt:lpstr>Titillium Web Light</vt:lpstr>
      <vt:lpstr>Mowbray template</vt:lpstr>
      <vt:lpstr>4 – Merge Conflicts</vt:lpstr>
      <vt:lpstr>Our Current State</vt:lpstr>
      <vt:lpstr>Our Current State</vt:lpstr>
      <vt:lpstr>Upstream Changes</vt:lpstr>
      <vt:lpstr>Merging Branches: Common Ancestors</vt:lpstr>
      <vt:lpstr>Merging Branches: Identifing Changes</vt:lpstr>
      <vt:lpstr>Merge Commits</vt:lpstr>
      <vt:lpstr>Merge Conflicts</vt:lpstr>
      <vt:lpstr>Synch with Upstream Main</vt:lpstr>
      <vt:lpstr>Resolving a Merge Conflict</vt:lpstr>
      <vt:lpstr>Raw Merge Conflicts</vt:lpstr>
      <vt:lpstr>Using a Graphical Merge Tool (e.g. Meld)</vt:lpstr>
      <vt:lpstr>Big Picture: Resolving a Merge Conflict</vt:lpstr>
      <vt:lpstr>Big Picture: The Whole Messy Thing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587</cp:revision>
  <dcterms:created xsi:type="dcterms:W3CDTF">2020-09-29T11:59:10Z</dcterms:created>
  <dcterms:modified xsi:type="dcterms:W3CDTF">2022-03-01T18:54:48Z</dcterms:modified>
</cp:coreProperties>
</file>

<file path=docProps/thumbnail.jpeg>
</file>